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9.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395" r:id="rId2"/>
    <p:sldId id="584" r:id="rId3"/>
    <p:sldId id="258" r:id="rId4"/>
    <p:sldId id="260" r:id="rId5"/>
    <p:sldId id="585" r:id="rId6"/>
    <p:sldId id="432" r:id="rId7"/>
    <p:sldId id="257" r:id="rId8"/>
    <p:sldId id="513" r:id="rId9"/>
    <p:sldId id="583" r:id="rId10"/>
    <p:sldId id="577" r:id="rId11"/>
    <p:sldId id="515" r:id="rId12"/>
    <p:sldId id="500" r:id="rId13"/>
    <p:sldId id="481" r:id="rId14"/>
    <p:sldId id="483" r:id="rId15"/>
    <p:sldId id="359" r:id="rId16"/>
    <p:sldId id="520" r:id="rId17"/>
    <p:sldId id="572" r:id="rId18"/>
    <p:sldId id="544" r:id="rId19"/>
    <p:sldId id="578" r:id="rId20"/>
    <p:sldId id="272" r:id="rId21"/>
    <p:sldId id="274" r:id="rId22"/>
    <p:sldId id="299" r:id="rId23"/>
    <p:sldId id="341" r:id="rId24"/>
    <p:sldId id="259" r:id="rId25"/>
    <p:sldId id="331" r:id="rId26"/>
    <p:sldId id="434" r:id="rId27"/>
    <p:sldId id="436" r:id="rId28"/>
    <p:sldId id="579" r:id="rId29"/>
    <p:sldId id="581" r:id="rId30"/>
    <p:sldId id="574" r:id="rId31"/>
    <p:sldId id="439" r:id="rId32"/>
    <p:sldId id="448" r:id="rId33"/>
    <p:sldId id="458" r:id="rId34"/>
    <p:sldId id="269" r:id="rId35"/>
    <p:sldId id="445" r:id="rId36"/>
  </p:sldIdLst>
  <p:sldSz cx="12192000" cy="6858000"/>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0000FF"/>
    <a:srgbClr val="FFFF00"/>
    <a:srgbClr val="FF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650" autoAdjust="0"/>
    <p:restoredTop sz="94660"/>
  </p:normalViewPr>
  <p:slideViewPr>
    <p:cSldViewPr>
      <p:cViewPr varScale="1">
        <p:scale>
          <a:sx n="104" d="100"/>
          <a:sy n="104" d="100"/>
        </p:scale>
        <p:origin x="1536"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ltLang="en-US"/>
          </a:p>
        </p:txBody>
      </p:sp>
      <p:sp>
        <p:nvSpPr>
          <p:cNvPr id="624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ltLang="en-US"/>
          </a:p>
        </p:txBody>
      </p:sp>
      <p:sp>
        <p:nvSpPr>
          <p:cNvPr id="624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ltLang="en-US"/>
          </a:p>
        </p:txBody>
      </p:sp>
      <p:sp>
        <p:nvSpPr>
          <p:cNvPr id="624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B0FB8DC-E601-42A6-B168-1479386C3FE3}" type="slidenum">
              <a:rPr lang="en-US" altLang="en-US"/>
              <a:pPr>
                <a:defRPr/>
              </a:pPr>
              <a:t>‹#›</a:t>
            </a:fld>
            <a:endParaRPr lang="en-US" altLang="en-US"/>
          </a:p>
        </p:txBody>
      </p:sp>
    </p:spTree>
    <p:extLst>
      <p:ext uri="{BB962C8B-B14F-4D97-AF65-F5344CB8AC3E}">
        <p14:creationId xmlns:p14="http://schemas.microsoft.com/office/powerpoint/2010/main" val="34829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1753362F-403D-4E50-80E6-8A6B5F1633A3}" type="datetimeFigureOut">
              <a:rPr lang="en-US"/>
              <a:pPr>
                <a:defRPr/>
              </a:pPr>
              <a:t>10/21/2020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CA3BD62-6B1D-4D33-8882-3F155FAE2EF2}" type="slidenum">
              <a:rPr lang="en-US" altLang="en-US"/>
              <a:pPr>
                <a:defRPr/>
              </a:pPr>
              <a:t>‹#›</a:t>
            </a:fld>
            <a:endParaRPr lang="en-US" altLang="en-US"/>
          </a:p>
        </p:txBody>
      </p:sp>
    </p:spTree>
    <p:extLst>
      <p:ext uri="{BB962C8B-B14F-4D97-AF65-F5344CB8AC3E}">
        <p14:creationId xmlns:p14="http://schemas.microsoft.com/office/powerpoint/2010/main" val="24545159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A76DEC-AD0C-4B1C-859E-D699A9B97B60}" type="slidenum">
              <a:rPr lang="en-US" smtClean="0"/>
              <a:t>1</a:t>
            </a:fld>
            <a:endParaRPr lang="en-US" dirty="0"/>
          </a:p>
        </p:txBody>
      </p:sp>
    </p:spTree>
    <p:extLst>
      <p:ext uri="{BB962C8B-B14F-4D97-AF65-F5344CB8AC3E}">
        <p14:creationId xmlns:p14="http://schemas.microsoft.com/office/powerpoint/2010/main" val="300640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E68EC9-C2B2-4DE0-B088-299DF5E2F499}"/>
              </a:ext>
            </a:extLst>
          </p:cNvPr>
          <p:cNvSpPr>
            <a:spLocks noGrp="1" noChangeArrowheads="1"/>
          </p:cNvSpPr>
          <p:nvPr>
            <p:ph type="sldNum" sz="quarter" idx="5"/>
          </p:nvPr>
        </p:nvSpPr>
        <p:spPr>
          <a:ln/>
        </p:spPr>
        <p:txBody>
          <a:bodyPr/>
          <a:lstStyle/>
          <a:p>
            <a:fld id="{62B8C987-2260-4B27-9B3A-41776AA259B9}" type="slidenum">
              <a:rPr lang="en-US" altLang="en-US"/>
              <a:pPr/>
              <a:t>24</a:t>
            </a:fld>
            <a:endParaRPr lang="en-US" altLang="en-US"/>
          </a:p>
        </p:txBody>
      </p:sp>
      <p:sp>
        <p:nvSpPr>
          <p:cNvPr id="9218" name="Rectangle 2">
            <a:extLst>
              <a:ext uri="{FF2B5EF4-FFF2-40B4-BE49-F238E27FC236}">
                <a16:creationId xmlns:a16="http://schemas.microsoft.com/office/drawing/2014/main" id="{F6DB4488-36C8-4A2D-A57B-35B0DF96F772}"/>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219" name="Rectangle 3">
            <a:extLst>
              <a:ext uri="{FF2B5EF4-FFF2-40B4-BE49-F238E27FC236}">
                <a16:creationId xmlns:a16="http://schemas.microsoft.com/office/drawing/2014/main" id="{39BAAE75-8F42-422A-9C0D-A764164AC12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206092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6370DB-AE95-4CC8-92E9-8DEE610829CD}"/>
              </a:ext>
            </a:extLst>
          </p:cNvPr>
          <p:cNvSpPr>
            <a:spLocks noGrp="1" noChangeArrowheads="1"/>
          </p:cNvSpPr>
          <p:nvPr>
            <p:ph type="sldNum" sz="quarter" idx="5"/>
          </p:nvPr>
        </p:nvSpPr>
        <p:spPr>
          <a:ln/>
        </p:spPr>
        <p:txBody>
          <a:bodyPr/>
          <a:lstStyle/>
          <a:p>
            <a:fld id="{15F91828-CFD9-4C85-91FA-0A012BDCD80A}" type="slidenum">
              <a:rPr lang="en-US" altLang="en-US"/>
              <a:pPr/>
              <a:t>25</a:t>
            </a:fld>
            <a:endParaRPr lang="en-US" altLang="en-US"/>
          </a:p>
        </p:txBody>
      </p:sp>
      <p:sp>
        <p:nvSpPr>
          <p:cNvPr id="156674" name="Rectangle 2">
            <a:extLst>
              <a:ext uri="{FF2B5EF4-FFF2-40B4-BE49-F238E27FC236}">
                <a16:creationId xmlns:a16="http://schemas.microsoft.com/office/drawing/2014/main" id="{189BD2D1-D362-4F02-A34D-53AFDC4FBD7A}"/>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56675" name="Rectangle 3">
            <a:extLst>
              <a:ext uri="{FF2B5EF4-FFF2-40B4-BE49-F238E27FC236}">
                <a16:creationId xmlns:a16="http://schemas.microsoft.com/office/drawing/2014/main" id="{A3F3A1C2-2A1E-4011-819F-8ACAAD9DC00B}"/>
              </a:ext>
            </a:extLst>
          </p:cNvPr>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90443" tIns="45222" rIns="90443" bIns="45222"/>
          <a:lstStyle/>
          <a:p>
            <a:endParaRPr lang="en-US" altLang="en-US"/>
          </a:p>
        </p:txBody>
      </p:sp>
    </p:spTree>
    <p:extLst>
      <p:ext uri="{BB962C8B-B14F-4D97-AF65-F5344CB8AC3E}">
        <p14:creationId xmlns:p14="http://schemas.microsoft.com/office/powerpoint/2010/main" val="870686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F8021-7371-4DC8-92FD-772E6AA10AB4}" type="slidenum">
              <a:rPr lang="en-US" altLang="en-US"/>
              <a:pPr/>
              <a:t>30</a:t>
            </a:fld>
            <a:endParaRPr lang="en-US" alt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6791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DA424-779D-4C2C-B200-FB705EE032E2}" type="slidenum">
              <a:rPr lang="en-US" altLang="en-US"/>
              <a:pPr/>
              <a:t>31</a:t>
            </a:fld>
            <a:endParaRPr lang="en-US" alt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54151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3204D-0392-4C73-9802-A2018F104D15}" type="slidenum">
              <a:rPr lang="en-US" altLang="en-US"/>
              <a:pPr/>
              <a:t>32</a:t>
            </a:fld>
            <a:endParaRPr lang="en-US" alt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810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839872-EBFA-41EC-B8C5-6FFFF7450566}" type="slidenum">
              <a:rPr lang="en-GB" smtClean="0"/>
              <a:t>35</a:t>
            </a:fld>
            <a:endParaRPr lang="en-GB"/>
          </a:p>
        </p:txBody>
      </p:sp>
    </p:spTree>
    <p:extLst>
      <p:ext uri="{BB962C8B-B14F-4D97-AF65-F5344CB8AC3E}">
        <p14:creationId xmlns:p14="http://schemas.microsoft.com/office/powerpoint/2010/main" val="197261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itchFamily="18" charset="0"/>
                <a:ea typeface="Calibri" pitchFamily="34" charset="0"/>
                <a:cs typeface="Arial" pitchFamily="34" charset="0"/>
              </a:rPr>
              <a:t>2004</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itchFamily="18" charset="0"/>
                <a:ea typeface="Calibri" pitchFamily="34" charset="0"/>
                <a:cs typeface="Arial" pitchFamily="34" charset="0"/>
              </a:rPr>
              <a:t>2008</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itchFamily="18" charset="0"/>
                <a:ea typeface="Calibri" pitchFamily="34" charset="0"/>
                <a:cs typeface="Arial" pitchFamily="34" charset="0"/>
              </a:rPr>
              <a:t>2009</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As a university, UTB began offering four local undergraduate degree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programmes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The 1+3 articulation degree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programmes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with the University of New South Wales in Petroleum Engineering and Chemical Engineering commenced in UTB.</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itchFamily="18" charset="0"/>
                <a:ea typeface="Calibri" pitchFamily="34" charset="0"/>
                <a:cs typeface="Arial" pitchFamily="34" charset="0"/>
              </a:rPr>
              <a:t>2010</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The UTB Constitution was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gazzetted</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itchFamily="18" charset="0"/>
                <a:ea typeface="Calibri" pitchFamily="34" charset="0"/>
                <a:cs typeface="Arial" pitchFamily="34" charset="0"/>
              </a:rPr>
              <a:t>2011</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Masters by Research and PhD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programmes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began to be offered.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Part-time study mode for Business and Computing undergraduate degree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programmes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began to be offered.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UTB enrolled the last student intake of the UTB-QUB twinning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programmes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in Civil Engineering.</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UTB recognized as a Cisco Networking Academy.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The Centre for Road Safety Studies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CRoSS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was established in UTB.</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itchFamily="18" charset="0"/>
                <a:ea typeface="Calibri" pitchFamily="34" charset="0"/>
                <a:cs typeface="Arial" pitchFamily="34" charset="0"/>
              </a:rPr>
              <a:t>2012</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Nine new undergraduate degree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programmes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and two new Foundation Degree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programmes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began to be offered.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The format of the articulation degree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programmes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with UNSW was changed from 1+3 to 2+2.</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UTB enrolled the last student intake of the HND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programmes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in Business and Computing.</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mn-lt"/>
                <a:ea typeface="Calibri" pitchFamily="34" charset="0"/>
                <a:cs typeface="Arial" pitchFamily="34" charset="0"/>
              </a:rPr>
              <a:t>‘</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The Pearl</a:t>
            </a:r>
            <a:r>
              <a:rPr kumimoji="0" lang="en-US" sz="1200" b="0" i="0" u="none" strike="noStrike" cap="none" normalizeH="0" baseline="0" dirty="0">
                <a:ln>
                  <a:noFill/>
                </a:ln>
                <a:solidFill>
                  <a:schemeClr val="tx1"/>
                </a:solidFill>
                <a:effectLst/>
                <a:latin typeface="+mn-lt"/>
                <a:ea typeface="Calibri" pitchFamily="34" charset="0"/>
                <a:cs typeface="Arial" pitchFamily="34" charset="0"/>
              </a:rPr>
              <a:t>’</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building that accommodates the Petroleum and Chemical Engineering Programmes was officiated. The construction of the building was funded by Brunei Shell Petroleum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SdnBhd</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and Shell E&amp;P.</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Garamond" pitchFamily="18" charset="0"/>
                <a:ea typeface="Calibri" pitchFamily="34" charset="0"/>
                <a:cs typeface="Arial" pitchFamily="34" charset="0"/>
              </a:rPr>
              <a:t>2013</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The construction of UTB Phase 3 was completed.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Five new undergraduate degree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programmes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began to be offered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Fully-local undergraduate degree in Chemical Engineering began to be offered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The UTB Material Testing Centre was officiated.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The first intake of UTB local undergraduate degree </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programmes</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graduated.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Installation of HRH the Crown Prince as the Pro-Chancellor of UTB by His Majesty the Sultan and Yang Di-</a:t>
            </a:r>
            <a:r>
              <a:rPr kumimoji="0" lang="en-US" sz="1200" b="0" i="0" u="none" strike="noStrike" cap="none" normalizeH="0" baseline="0" dirty="0" err="1">
                <a:ln>
                  <a:noFill/>
                </a:ln>
                <a:solidFill>
                  <a:schemeClr val="tx1"/>
                </a:solidFill>
                <a:effectLst/>
                <a:latin typeface="Garamond" pitchFamily="18" charset="0"/>
                <a:ea typeface="Calibri" pitchFamily="34" charset="0"/>
                <a:cs typeface="Arial" pitchFamily="34" charset="0"/>
              </a:rPr>
              <a:t>Pertuan</a:t>
            </a:r>
            <a:r>
              <a:rPr kumimoji="0" lang="en-US" sz="1200" b="0" i="0" u="none" strike="noStrike" cap="none" normalizeH="0" baseline="0" dirty="0">
                <a:ln>
                  <a:noFill/>
                </a:ln>
                <a:solidFill>
                  <a:schemeClr val="tx1"/>
                </a:solidFill>
                <a:effectLst/>
                <a:latin typeface="Garamond" pitchFamily="18" charset="0"/>
                <a:ea typeface="Calibri" pitchFamily="34" charset="0"/>
                <a:cs typeface="Arial" pitchFamily="34" charset="0"/>
              </a:rPr>
              <a:t> of Brunei Darussalam.</a:t>
            </a:r>
            <a:endParaRPr kumimoji="0" lang="en-US" sz="2000" b="0" i="0" u="none" strike="noStrike" cap="none" normalizeH="0" baseline="0" dirty="0">
              <a:ln>
                <a:noFill/>
              </a:ln>
              <a:solidFill>
                <a:schemeClr val="tx1"/>
              </a:solidFill>
              <a:effectLst/>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6EC62-9DC8-40BA-970F-05C819C2CA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62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46DA42-22F4-4A4E-8E2E-B9A80959A7F2}"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408026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0E089D5C-342D-461E-AD41-33DDF0B48CCA}"/>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7410" name="Rectangle 2">
            <a:extLst>
              <a:ext uri="{FF2B5EF4-FFF2-40B4-BE49-F238E27FC236}">
                <a16:creationId xmlns:a16="http://schemas.microsoft.com/office/drawing/2014/main" id="{E5158A7C-5926-4796-AB0C-DF7C3F627FC3}"/>
              </a:ext>
            </a:extLst>
          </p:cNvPr>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lnSpc>
                <a:spcPts val="1900"/>
              </a:lnSpc>
              <a:spcBef>
                <a:spcPts val="900"/>
              </a:spcBef>
            </a:pPr>
            <a:r>
              <a:rPr lang="en-US" altLang="en-US" sz="1300" b="1">
                <a:solidFill>
                  <a:srgbClr val="666666"/>
                </a:solidFill>
                <a:latin typeface="Lucida Grande" charset="0"/>
                <a:cs typeface="Lucida Grande" charset="0"/>
                <a:sym typeface="Lucida Grande" charset="0"/>
              </a:rPr>
              <a:t>Notes</a:t>
            </a:r>
          </a:p>
          <a:p>
            <a:pPr>
              <a:lnSpc>
                <a:spcPts val="1900"/>
              </a:lnSpc>
              <a:spcBef>
                <a:spcPts val="900"/>
              </a:spcBef>
            </a:pPr>
            <a:r>
              <a:rPr lang="en-US" altLang="en-US" sz="1300">
                <a:solidFill>
                  <a:srgbClr val="333333"/>
                </a:solidFill>
                <a:latin typeface="Lucida Grande" charset="0"/>
                <a:cs typeface="Lucida Grande" charset="0"/>
                <a:sym typeface="Lucida Grande" charset="0"/>
              </a:rPr>
              <a:t>	•	The concept of sustainable development involves all three aspects of a project equally. i.e. the environmental, the social and the economic. It is not enough to consider environment alone. This is often referred to as the 'Triple bottom Line'.</a:t>
            </a:r>
          </a:p>
          <a:p>
            <a:pPr>
              <a:lnSpc>
                <a:spcPts val="1900"/>
              </a:lnSpc>
              <a:spcBef>
                <a:spcPts val="900"/>
              </a:spcBef>
            </a:pPr>
            <a:r>
              <a:rPr lang="en-US" altLang="en-US" sz="1300">
                <a:solidFill>
                  <a:srgbClr val="333333"/>
                </a:solidFill>
                <a:latin typeface="Lucida Grande" charset="0"/>
                <a:cs typeface="Lucida Grande" charset="0"/>
                <a:sym typeface="Lucida Grande" charset="0"/>
              </a:rPr>
              <a:t>	•	The triple bottom line is shorthand for environmental protection, economic development and social progress. Social equity issues are particularly challenging for engineers to get to grips with.</a:t>
            </a:r>
          </a:p>
          <a:p>
            <a:pPr>
              <a:lnSpc>
                <a:spcPts val="1900"/>
              </a:lnSpc>
              <a:spcBef>
                <a:spcPts val="900"/>
              </a:spcBef>
            </a:pPr>
            <a:r>
              <a:rPr lang="en-US" altLang="en-US" sz="1300">
                <a:solidFill>
                  <a:srgbClr val="333333"/>
                </a:solidFill>
                <a:latin typeface="Lucida Grande" charset="0"/>
                <a:cs typeface="Lucida Grande" charset="0"/>
                <a:sym typeface="Lucida Grande" charset="0"/>
              </a:rPr>
              <a:t>	•	Sustainable development is often represented by showing these three dimensions as a Venn diagram with sustainable development as the overlapping segment in the middle. What this shows is that a balance between the three elements is required. However this can also imply that some aspects are beyond sustainable development considerations.</a:t>
            </a:r>
            <a:endParaRPr lang="en-US" altLang="en-US" sz="1600">
              <a:solidFill>
                <a:srgbClr val="000000"/>
              </a:solidFill>
              <a:cs typeface="Arial" panose="020B0604020202020204" pitchFamily="34" charset="0"/>
              <a:sym typeface="Arial" panose="020B0604020202020204" pitchFamily="34" charset="0"/>
            </a:endParaRPr>
          </a:p>
          <a:p>
            <a:pPr>
              <a:lnSpc>
                <a:spcPts val="1900"/>
              </a:lnSpc>
              <a:spcBef>
                <a:spcPts val="588"/>
              </a:spcBef>
            </a:pPr>
            <a:endParaRPr lang="en-US" altLang="en-US" sz="1600">
              <a:solidFill>
                <a:srgbClr val="000000"/>
              </a:solidFill>
              <a:cs typeface="Arial" panose="020B0604020202020204" pitchFamily="34" charset="0"/>
              <a:sym typeface="Arial" panose="020B0604020202020204" pitchFamily="34" charset="0"/>
            </a:endParaRPr>
          </a:p>
          <a:p>
            <a:pPr>
              <a:lnSpc>
                <a:spcPts val="1900"/>
              </a:lnSpc>
              <a:spcBef>
                <a:spcPts val="588"/>
              </a:spcBef>
            </a:pPr>
            <a:endParaRPr lang="en-US" altLang="en-US" sz="160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2037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A7FFC-2421-4E88-809F-E699A24399E8}" type="slidenum">
              <a:rPr lang="en-US" altLang="en-US"/>
              <a:pPr/>
              <a:t>8</a:t>
            </a:fld>
            <a:endParaRPr lang="en-US" alt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2937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CA3BD62-6B1D-4D33-8882-3F155FAE2EF2}" type="slidenum">
              <a:rPr lang="en-US" altLang="en-US" smtClean="0"/>
              <a:pPr>
                <a:defRPr/>
              </a:pPr>
              <a:t>12</a:t>
            </a:fld>
            <a:endParaRPr lang="en-US" altLang="en-US"/>
          </a:p>
        </p:txBody>
      </p:sp>
    </p:spTree>
    <p:extLst>
      <p:ext uri="{BB962C8B-B14F-4D97-AF65-F5344CB8AC3E}">
        <p14:creationId xmlns:p14="http://schemas.microsoft.com/office/powerpoint/2010/main" val="340111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45EB4E9D-8973-1245-9D52-132D73C4E905}" type="slidenum">
              <a:rPr lang="en-AU">
                <a:latin typeface="Calibri" charset="0"/>
              </a:rPr>
              <a:pPr/>
              <a:t>15</a:t>
            </a:fld>
            <a:endParaRPr lang="en-AU">
              <a:latin typeface="Calibri" charset="0"/>
            </a:endParaRPr>
          </a:p>
        </p:txBody>
      </p:sp>
      <p:sp>
        <p:nvSpPr>
          <p:cNvPr id="5427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11121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84B0B829-7121-4636-AD54-1DCA5FA25FCE}"/>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9154" name="Rectangle 2">
            <a:extLst>
              <a:ext uri="{FF2B5EF4-FFF2-40B4-BE49-F238E27FC236}">
                <a16:creationId xmlns:a16="http://schemas.microsoft.com/office/drawing/2014/main" id="{3E6CA3AA-F705-45C3-BC86-A03D8F066590}"/>
              </a:ext>
            </a:extLst>
          </p:cNvPr>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lnSpc>
                <a:spcPts val="1900"/>
              </a:lnSpc>
              <a:spcBef>
                <a:spcPts val="900"/>
              </a:spcBef>
            </a:pPr>
            <a:r>
              <a:rPr lang="en-US" altLang="en-US" sz="1300" b="1">
                <a:solidFill>
                  <a:srgbClr val="666666"/>
                </a:solidFill>
                <a:latin typeface="Lucida Grande" charset="0"/>
                <a:cs typeface="Lucida Grande" charset="0"/>
                <a:sym typeface="Lucida Grande" charset="0"/>
              </a:rPr>
              <a:t>Notes</a:t>
            </a:r>
          </a:p>
          <a:p>
            <a:pPr>
              <a:lnSpc>
                <a:spcPts val="1900"/>
              </a:lnSpc>
              <a:spcBef>
                <a:spcPts val="900"/>
              </a:spcBef>
            </a:pPr>
            <a:r>
              <a:rPr lang="en-US" altLang="en-US" sz="1300">
                <a:solidFill>
                  <a:srgbClr val="333333"/>
                </a:solidFill>
                <a:latin typeface="Lucida Grande" charset="0"/>
                <a:cs typeface="Lucida Grande" charset="0"/>
                <a:sym typeface="Lucida Grande" charset="0"/>
              </a:rPr>
              <a:t>	•	ESD: Engineering for Sustainable Development</a:t>
            </a:r>
          </a:p>
        </p:txBody>
      </p:sp>
    </p:spTree>
    <p:extLst>
      <p:ext uri="{BB962C8B-B14F-4D97-AF65-F5344CB8AC3E}">
        <p14:creationId xmlns:p14="http://schemas.microsoft.com/office/powerpoint/2010/main" val="83053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352546-BCBA-4239-A6E5-CDECA92A21CF}"/>
              </a:ext>
            </a:extLst>
          </p:cNvPr>
          <p:cNvSpPr>
            <a:spLocks noGrp="1" noChangeArrowheads="1"/>
          </p:cNvSpPr>
          <p:nvPr>
            <p:ph type="sldNum" sz="quarter" idx="5"/>
          </p:nvPr>
        </p:nvSpPr>
        <p:spPr>
          <a:ln/>
        </p:spPr>
        <p:txBody>
          <a:bodyPr/>
          <a:lstStyle/>
          <a:p>
            <a:fld id="{9F3C72FF-471B-4BCE-A4EF-B2C874BA9F00}" type="slidenum">
              <a:rPr lang="en-US" altLang="en-US"/>
              <a:pPr/>
              <a:t>23</a:t>
            </a:fld>
            <a:endParaRPr lang="en-US" altLang="en-US"/>
          </a:p>
        </p:txBody>
      </p:sp>
      <p:sp>
        <p:nvSpPr>
          <p:cNvPr id="181250" name="Rectangle 2">
            <a:extLst>
              <a:ext uri="{FF2B5EF4-FFF2-40B4-BE49-F238E27FC236}">
                <a16:creationId xmlns:a16="http://schemas.microsoft.com/office/drawing/2014/main" id="{17AEE162-13EA-4F6B-A313-19F275AEF847}"/>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1251" name="Rectangle 3">
            <a:extLst>
              <a:ext uri="{FF2B5EF4-FFF2-40B4-BE49-F238E27FC236}">
                <a16:creationId xmlns:a16="http://schemas.microsoft.com/office/drawing/2014/main" id="{D6052341-943E-4E18-9BAB-7439A665F5B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20330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88E375E-D4CE-4975-971F-722527E57430}" type="slidenum">
              <a:rPr lang="en-US" altLang="en-US"/>
              <a:pPr>
                <a:defRPr/>
              </a:pPr>
              <a:t>‹#›</a:t>
            </a:fld>
            <a:endParaRPr lang="en-US" altLang="en-US"/>
          </a:p>
        </p:txBody>
      </p:sp>
    </p:spTree>
    <p:extLst>
      <p:ext uri="{BB962C8B-B14F-4D97-AF65-F5344CB8AC3E}">
        <p14:creationId xmlns:p14="http://schemas.microsoft.com/office/powerpoint/2010/main" val="429305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6EEBFA-CAC2-46DD-9624-88A3CFE0F88E}" type="slidenum">
              <a:rPr lang="en-US" altLang="en-US"/>
              <a:pPr>
                <a:defRPr/>
              </a:pPr>
              <a:t>‹#›</a:t>
            </a:fld>
            <a:endParaRPr lang="en-US" altLang="en-US"/>
          </a:p>
        </p:txBody>
      </p:sp>
    </p:spTree>
    <p:extLst>
      <p:ext uri="{BB962C8B-B14F-4D97-AF65-F5344CB8AC3E}">
        <p14:creationId xmlns:p14="http://schemas.microsoft.com/office/powerpoint/2010/main" val="152347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459D2C5-ECDA-48BD-9F0B-BB37B75D39EB}" type="slidenum">
              <a:rPr lang="en-US" altLang="en-US"/>
              <a:pPr>
                <a:defRPr/>
              </a:pPr>
              <a:t>‹#›</a:t>
            </a:fld>
            <a:endParaRPr lang="en-US" altLang="en-US"/>
          </a:p>
        </p:txBody>
      </p:sp>
    </p:spTree>
    <p:extLst>
      <p:ext uri="{BB962C8B-B14F-4D97-AF65-F5344CB8AC3E}">
        <p14:creationId xmlns:p14="http://schemas.microsoft.com/office/powerpoint/2010/main" val="399929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9271000" y="6324600"/>
            <a:ext cx="2540000" cy="457200"/>
          </a:xfrm>
          <a:ln/>
        </p:spPr>
        <p:txBody>
          <a:bodyPr/>
          <a:lstStyle>
            <a:lvl1pPr>
              <a:defRPr/>
            </a:lvl1pPr>
          </a:lstStyle>
          <a:p>
            <a:pPr>
              <a:defRPr/>
            </a:pPr>
            <a:fld id="{C23BD001-0202-4C63-B30F-8B9526205DA0}" type="slidenum">
              <a:rPr lang="en-US" altLang="en-US"/>
              <a:pPr>
                <a:defRPr/>
              </a:pPr>
              <a:t>‹#›</a:t>
            </a:fld>
            <a:endParaRPr lang="en-US" altLang="en-US"/>
          </a:p>
        </p:txBody>
      </p:sp>
    </p:spTree>
    <p:extLst>
      <p:ext uri="{BB962C8B-B14F-4D97-AF65-F5344CB8AC3E}">
        <p14:creationId xmlns:p14="http://schemas.microsoft.com/office/powerpoint/2010/main" val="290040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97A240B-49C7-4810-8B3F-347D051A8C80}" type="slidenum">
              <a:rPr lang="en-US" altLang="en-US"/>
              <a:pPr>
                <a:defRPr/>
              </a:pPr>
              <a:t>‹#›</a:t>
            </a:fld>
            <a:endParaRPr lang="en-US" altLang="en-US"/>
          </a:p>
        </p:txBody>
      </p:sp>
    </p:spTree>
    <p:extLst>
      <p:ext uri="{BB962C8B-B14F-4D97-AF65-F5344CB8AC3E}">
        <p14:creationId xmlns:p14="http://schemas.microsoft.com/office/powerpoint/2010/main" val="178697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AC3FA1-3CCB-4CA1-96C8-850C684231C1}" type="slidenum">
              <a:rPr lang="en-US" altLang="en-US"/>
              <a:pPr>
                <a:defRPr/>
              </a:pPr>
              <a:t>‹#›</a:t>
            </a:fld>
            <a:endParaRPr lang="en-US" altLang="en-US"/>
          </a:p>
        </p:txBody>
      </p:sp>
    </p:spTree>
    <p:extLst>
      <p:ext uri="{BB962C8B-B14F-4D97-AF65-F5344CB8AC3E}">
        <p14:creationId xmlns:p14="http://schemas.microsoft.com/office/powerpoint/2010/main" val="314258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A26BCC9-A477-4A45-82CE-04A00CCA35FE}" type="slidenum">
              <a:rPr lang="en-US" altLang="en-US"/>
              <a:pPr>
                <a:defRPr/>
              </a:pPr>
              <a:t>‹#›</a:t>
            </a:fld>
            <a:endParaRPr lang="en-US" altLang="en-US"/>
          </a:p>
        </p:txBody>
      </p:sp>
    </p:spTree>
    <p:extLst>
      <p:ext uri="{BB962C8B-B14F-4D97-AF65-F5344CB8AC3E}">
        <p14:creationId xmlns:p14="http://schemas.microsoft.com/office/powerpoint/2010/main" val="109098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9795D6E-0021-4ABD-9CA6-3421CC61829B}" type="slidenum">
              <a:rPr lang="en-US" altLang="en-US"/>
              <a:pPr>
                <a:defRPr/>
              </a:pPr>
              <a:t>‹#›</a:t>
            </a:fld>
            <a:endParaRPr lang="en-US" altLang="en-US"/>
          </a:p>
        </p:txBody>
      </p:sp>
    </p:spTree>
    <p:extLst>
      <p:ext uri="{BB962C8B-B14F-4D97-AF65-F5344CB8AC3E}">
        <p14:creationId xmlns:p14="http://schemas.microsoft.com/office/powerpoint/2010/main" val="17069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CB89B0A-1497-4152-806E-08A8BDDD4744}" type="slidenum">
              <a:rPr lang="en-US" altLang="en-US"/>
              <a:pPr>
                <a:defRPr/>
              </a:pPr>
              <a:t>‹#›</a:t>
            </a:fld>
            <a:endParaRPr lang="en-US" altLang="en-US"/>
          </a:p>
        </p:txBody>
      </p:sp>
    </p:spTree>
    <p:extLst>
      <p:ext uri="{BB962C8B-B14F-4D97-AF65-F5344CB8AC3E}">
        <p14:creationId xmlns:p14="http://schemas.microsoft.com/office/powerpoint/2010/main" val="354832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9D99951-D62A-4714-9A5C-506DACC98152}" type="slidenum">
              <a:rPr lang="en-US" altLang="en-US"/>
              <a:pPr>
                <a:defRPr/>
              </a:pPr>
              <a:t>‹#›</a:t>
            </a:fld>
            <a:endParaRPr lang="en-US" altLang="en-US"/>
          </a:p>
        </p:txBody>
      </p:sp>
    </p:spTree>
    <p:extLst>
      <p:ext uri="{BB962C8B-B14F-4D97-AF65-F5344CB8AC3E}">
        <p14:creationId xmlns:p14="http://schemas.microsoft.com/office/powerpoint/2010/main" val="170942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F9ABB6B-4288-4F17-B8BE-FFF32AA58179}" type="slidenum">
              <a:rPr lang="en-US" altLang="en-US"/>
              <a:pPr>
                <a:defRPr/>
              </a:pPr>
              <a:t>‹#›</a:t>
            </a:fld>
            <a:endParaRPr lang="en-US" altLang="en-US"/>
          </a:p>
        </p:txBody>
      </p:sp>
    </p:spTree>
    <p:extLst>
      <p:ext uri="{BB962C8B-B14F-4D97-AF65-F5344CB8AC3E}">
        <p14:creationId xmlns:p14="http://schemas.microsoft.com/office/powerpoint/2010/main" val="91686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Helvetica" charset="0"/>
                <a:ea typeface="+mn-ea"/>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Helvetica" charset="0"/>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Helvetica" panose="020B0604020202020204" pitchFamily="34" charset="0"/>
              </a:defRPr>
            </a:lvl1pPr>
          </a:lstStyle>
          <a:p>
            <a:pPr>
              <a:defRPr/>
            </a:pPr>
            <a:fld id="{F3DF876F-7566-46CA-BD31-28EE0A2CF1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Maiandra GD" panose="020E0502030308020204" pitchFamily="34" charset="0"/>
          <a:ea typeface="ＭＳ Ｐゴシック" charset="0"/>
          <a:cs typeface="Maiandra GD" panose="020E0502030308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aiandra GD" panose="020E0502030308020204" pitchFamily="34" charset="0"/>
          <a:ea typeface="ＭＳ Ｐゴシック" charset="0"/>
          <a:cs typeface="Maiandra GD" panose="020E0502030308020204" pitchFamily="34"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aiandra GD" panose="020E0502030308020204"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aiandra GD" panose="020E0502030308020204"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115C0AF-F076-4986-B5B6-918906E0F531}"/>
              </a:ext>
            </a:extLst>
          </p:cNvPr>
          <p:cNvSpPr txBox="1">
            <a:spLocks noChangeArrowheads="1"/>
          </p:cNvSpPr>
          <p:nvPr/>
        </p:nvSpPr>
        <p:spPr bwMode="auto">
          <a:xfrm>
            <a:off x="0" y="914400"/>
            <a:ext cx="12192000" cy="1295400"/>
          </a:xfrm>
          <a:prstGeom prst="rect">
            <a:avLst/>
          </a:prstGeom>
          <a:solidFill>
            <a:srgbClr val="75C128"/>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lvl1pPr algn="ctr" rtl="0" fontAlgn="base">
              <a:spcBef>
                <a:spcPct val="0"/>
              </a:spcBef>
              <a:spcAft>
                <a:spcPct val="0"/>
              </a:spcAft>
              <a:defRPr sz="9000" kern="1200">
                <a:solidFill>
                  <a:srgbClr val="FFFFFF"/>
                </a:solidFill>
                <a:latin typeface="+mj-lt"/>
                <a:ea typeface="+mj-ea"/>
                <a:cs typeface="+mj-cs"/>
                <a:sym typeface="Futura" charset="0"/>
              </a:defRPr>
            </a:lvl1pPr>
            <a:lvl2pPr algn="ctr" rtl="0" fontAlgn="base">
              <a:spcBef>
                <a:spcPct val="0"/>
              </a:spcBef>
              <a:spcAft>
                <a:spcPct val="0"/>
              </a:spcAft>
              <a:defRPr sz="9000">
                <a:solidFill>
                  <a:srgbClr val="FFFFFF"/>
                </a:solidFill>
                <a:latin typeface="Futura" charset="0"/>
                <a:cs typeface="ヒラギノ角ゴ Pro W3" charset="0"/>
                <a:sym typeface="Futura" charset="0"/>
              </a:defRPr>
            </a:lvl2pPr>
            <a:lvl3pPr algn="ctr" rtl="0" fontAlgn="base">
              <a:spcBef>
                <a:spcPct val="0"/>
              </a:spcBef>
              <a:spcAft>
                <a:spcPct val="0"/>
              </a:spcAft>
              <a:defRPr sz="9000">
                <a:solidFill>
                  <a:srgbClr val="FFFFFF"/>
                </a:solidFill>
                <a:latin typeface="Futura" charset="0"/>
                <a:cs typeface="ヒラギノ角ゴ Pro W3" charset="0"/>
                <a:sym typeface="Futura" charset="0"/>
              </a:defRPr>
            </a:lvl3pPr>
            <a:lvl4pPr algn="ctr" rtl="0" fontAlgn="base">
              <a:spcBef>
                <a:spcPct val="0"/>
              </a:spcBef>
              <a:spcAft>
                <a:spcPct val="0"/>
              </a:spcAft>
              <a:defRPr sz="9000">
                <a:solidFill>
                  <a:srgbClr val="FFFFFF"/>
                </a:solidFill>
                <a:latin typeface="Futura" charset="0"/>
                <a:cs typeface="ヒラギノ角ゴ Pro W3" charset="0"/>
                <a:sym typeface="Futura" charset="0"/>
              </a:defRPr>
            </a:lvl4pPr>
            <a:lvl5pPr algn="ctr" rtl="0" fontAlgn="base">
              <a:spcBef>
                <a:spcPct val="0"/>
              </a:spcBef>
              <a:spcAft>
                <a:spcPct val="0"/>
              </a:spcAft>
              <a:defRPr sz="9000">
                <a:solidFill>
                  <a:srgbClr val="FFFFFF"/>
                </a:solidFill>
                <a:latin typeface="Futura" charset="0"/>
                <a:cs typeface="ヒラギノ角ゴ Pro W3" charset="0"/>
                <a:sym typeface="Futura" charset="0"/>
              </a:defRPr>
            </a:lvl5pPr>
            <a:lvl6pPr marL="457200" algn="ctr" rtl="0" fontAlgn="base">
              <a:spcBef>
                <a:spcPct val="0"/>
              </a:spcBef>
              <a:spcAft>
                <a:spcPct val="0"/>
              </a:spcAft>
              <a:defRPr sz="9000">
                <a:solidFill>
                  <a:srgbClr val="FFFFFF"/>
                </a:solidFill>
                <a:latin typeface="Futura" charset="0"/>
                <a:cs typeface="ヒラギノ角ゴ Pro W3" charset="0"/>
                <a:sym typeface="Futura" charset="0"/>
              </a:defRPr>
            </a:lvl6pPr>
            <a:lvl7pPr marL="914400" algn="ctr" rtl="0" fontAlgn="base">
              <a:spcBef>
                <a:spcPct val="0"/>
              </a:spcBef>
              <a:spcAft>
                <a:spcPct val="0"/>
              </a:spcAft>
              <a:defRPr sz="9000">
                <a:solidFill>
                  <a:srgbClr val="FFFFFF"/>
                </a:solidFill>
                <a:latin typeface="Futura" charset="0"/>
                <a:cs typeface="ヒラギノ角ゴ Pro W3" charset="0"/>
                <a:sym typeface="Futura" charset="0"/>
              </a:defRPr>
            </a:lvl7pPr>
            <a:lvl8pPr marL="1371600" algn="ctr" rtl="0" fontAlgn="base">
              <a:spcBef>
                <a:spcPct val="0"/>
              </a:spcBef>
              <a:spcAft>
                <a:spcPct val="0"/>
              </a:spcAft>
              <a:defRPr sz="9000">
                <a:solidFill>
                  <a:srgbClr val="FFFFFF"/>
                </a:solidFill>
                <a:latin typeface="Futura" charset="0"/>
                <a:cs typeface="ヒラギノ角ゴ Pro W3" charset="0"/>
                <a:sym typeface="Futura" charset="0"/>
              </a:defRPr>
            </a:lvl8pPr>
            <a:lvl9pPr marL="1828800" algn="ctr" rtl="0" fontAlgn="base">
              <a:spcBef>
                <a:spcPct val="0"/>
              </a:spcBef>
              <a:spcAft>
                <a:spcPct val="0"/>
              </a:spcAft>
              <a:defRPr sz="9000">
                <a:solidFill>
                  <a:srgbClr val="FFFFFF"/>
                </a:solidFill>
                <a:latin typeface="Futura" charset="0"/>
                <a:cs typeface="ヒラギノ角ゴ Pro W3" charset="0"/>
                <a:sym typeface="Futur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000" b="0" i="0" u="none" strike="noStrike" kern="1200" cap="none" spc="0" normalizeH="0" baseline="0" noProof="0">
                <a:ln>
                  <a:noFill/>
                </a:ln>
                <a:solidFill>
                  <a:srgbClr val="FFFFFF"/>
                </a:solidFill>
                <a:effectLst/>
                <a:uLnTx/>
                <a:uFillTx/>
                <a:latin typeface="Futura"/>
                <a:ea typeface="+mj-ea"/>
                <a:sym typeface="Futura" charset="0"/>
              </a:rPr>
              <a:t> </a:t>
            </a:r>
          </a:p>
        </p:txBody>
      </p:sp>
      <p:sp>
        <p:nvSpPr>
          <p:cNvPr id="2" name="Title 1"/>
          <p:cNvSpPr>
            <a:spLocks noGrp="1"/>
          </p:cNvSpPr>
          <p:nvPr>
            <p:ph type="title"/>
          </p:nvPr>
        </p:nvSpPr>
        <p:spPr>
          <a:xfrm>
            <a:off x="152400" y="914400"/>
            <a:ext cx="11887200" cy="1295400"/>
          </a:xfrm>
        </p:spPr>
        <p:txBody>
          <a:bodyPr vert="horz" wrap="square" lIns="91440" tIns="0" rIns="91440" bIns="0" numCol="1" anchor="ctr" anchorCtr="0" compatLnSpc="1">
            <a:prstTxWarp prst="textNoShape">
              <a:avLst/>
            </a:prstTxWarp>
            <a:noAutofit/>
          </a:bodyPr>
          <a:lstStyle/>
          <a:p>
            <a:pPr algn="ctr"/>
            <a:r>
              <a:rPr lang="en-US" sz="4400" u="sng" cap="none" dirty="0"/>
              <a:t>Sustainable Mechanical En</a:t>
            </a:r>
            <a:r>
              <a:rPr lang="en-US" sz="4400" cap="none" dirty="0"/>
              <a:t>g</a:t>
            </a:r>
            <a:r>
              <a:rPr lang="en-US" sz="4400" u="sng" cap="none" dirty="0"/>
              <a:t>ineerin</a:t>
            </a:r>
            <a:r>
              <a:rPr lang="en-US" sz="4400" cap="none" dirty="0"/>
              <a:t>g</a:t>
            </a:r>
            <a:r>
              <a:rPr lang="en-US" sz="4400" u="sng" cap="none" dirty="0"/>
              <a:t> Education:</a:t>
            </a:r>
            <a:br>
              <a:rPr lang="en-US" sz="4400" u="sng" cap="none" dirty="0"/>
            </a:br>
            <a:r>
              <a:rPr lang="en-US" sz="3200" cap="none" dirty="0">
                <a:solidFill>
                  <a:srgbClr val="00B050"/>
                </a:solidFill>
              </a:rPr>
              <a:t>The Way Forward</a:t>
            </a:r>
            <a:endParaRPr lang="en-GB" cap="none" dirty="0">
              <a:solidFill>
                <a:srgbClr val="00B050"/>
              </a:solidFill>
            </a:endParaRPr>
          </a:p>
        </p:txBody>
      </p:sp>
      <p:sp>
        <p:nvSpPr>
          <p:cNvPr id="6" name="Title 1"/>
          <p:cNvSpPr txBox="1">
            <a:spLocks/>
          </p:cNvSpPr>
          <p:nvPr/>
        </p:nvSpPr>
        <p:spPr>
          <a:xfrm>
            <a:off x="7162800" y="76201"/>
            <a:ext cx="4953000" cy="525779"/>
          </a:xfrm>
          <a:prstGeom prst="rect">
            <a:avLst/>
          </a:prstGeom>
        </p:spPr>
        <p:txBody>
          <a:bodyPr vert="horz" anchor="ctr" anchorCtr="0">
            <a:noAutofit/>
          </a:bodyPr>
          <a:lstStyle>
            <a:lvl1pPr algn="r" rtl="0" eaLnBrk="1" latinLnBrk="0" hangingPunct="1">
              <a:spcBef>
                <a:spcPct val="0"/>
              </a:spcBef>
              <a:buNone/>
              <a:defRPr kumimoji="0" sz="3200" b="0" kern="1200" cap="none" baseline="0">
                <a:solidFill>
                  <a:schemeClr val="tx2"/>
                </a:solidFill>
                <a:latin typeface="+mj-lt"/>
                <a:ea typeface="+mj-ea"/>
                <a:cs typeface="+mj-cs"/>
              </a:defRPr>
            </a:lvl1pPr>
          </a:lstStyle>
          <a:p>
            <a:r>
              <a:rPr lang="en-US" sz="900" dirty="0">
                <a:latin typeface="Maiandra GD" panose="020E0502030308020204" pitchFamily="34" charset="0"/>
              </a:rPr>
              <a:t>33</a:t>
            </a:r>
            <a:r>
              <a:rPr lang="en-US" sz="900" baseline="30000" dirty="0">
                <a:latin typeface="Maiandra GD" panose="020E0502030308020204" pitchFamily="34" charset="0"/>
              </a:rPr>
              <a:t>rd</a:t>
            </a:r>
            <a:r>
              <a:rPr lang="en-US" sz="900" dirty="0">
                <a:latin typeface="Maiandra GD" panose="020E0502030308020204" pitchFamily="34" charset="0"/>
              </a:rPr>
              <a:t> International Conference and Annual General Meeting</a:t>
            </a:r>
            <a:endParaRPr lang="en-GB" sz="900" dirty="0">
              <a:latin typeface="Maiandra GD" panose="020E0502030308020204" pitchFamily="34" charset="0"/>
            </a:endParaRPr>
          </a:p>
          <a:p>
            <a:r>
              <a:rPr lang="en-US" sz="900" dirty="0">
                <a:latin typeface="Maiandra GD" panose="020E0502030308020204" pitchFamily="34" charset="0"/>
              </a:rPr>
              <a:t>The Nigerian Institute of Mechanical Engineers</a:t>
            </a:r>
            <a:endParaRPr lang="en-GB" sz="900" dirty="0">
              <a:latin typeface="Maiandra GD" panose="020E0502030308020204" pitchFamily="34" charset="0"/>
            </a:endParaRPr>
          </a:p>
          <a:p>
            <a:r>
              <a:rPr lang="en-GB" sz="900" dirty="0" err="1">
                <a:latin typeface="Maiandra GD" panose="020E0502030308020204" pitchFamily="34" charset="0"/>
              </a:rPr>
              <a:t>Steffan</a:t>
            </a:r>
            <a:r>
              <a:rPr lang="en-GB" sz="900" dirty="0">
                <a:latin typeface="Maiandra GD" panose="020E0502030308020204" pitchFamily="34" charset="0"/>
              </a:rPr>
              <a:t> Hotel &amp; Suites Channel 1, </a:t>
            </a:r>
            <a:r>
              <a:rPr lang="en-GB" sz="900" dirty="0" err="1">
                <a:latin typeface="Maiandra GD" panose="020E0502030308020204" pitchFamily="34" charset="0"/>
              </a:rPr>
              <a:t>Rayfield</a:t>
            </a:r>
            <a:r>
              <a:rPr lang="en-GB" sz="900" dirty="0">
                <a:latin typeface="Maiandra GD" panose="020E0502030308020204" pitchFamily="34" charset="0"/>
              </a:rPr>
              <a:t>, Jos, Nigeria :: </a:t>
            </a:r>
            <a:r>
              <a:rPr lang="en-US" sz="900" dirty="0">
                <a:latin typeface="Maiandra GD" panose="020E0502030308020204" pitchFamily="34" charset="0"/>
              </a:rPr>
              <a:t>20-23 October 2020</a:t>
            </a:r>
            <a:endParaRPr lang="en-GB" sz="900" dirty="0">
              <a:latin typeface="Maiandra GD" panose="020E0502030308020204" pitchFamily="34" charset="0"/>
            </a:endParaRPr>
          </a:p>
          <a:p>
            <a:r>
              <a:rPr lang="en-US" sz="800" u="sng" dirty="0">
                <a:latin typeface="Maiandra GD" panose="020E0502030308020204" pitchFamily="34" charset="0"/>
              </a:rPr>
              <a:t>Promoting Quality Mechanical Engineering Education and Practice for Sustainable Developmen</a:t>
            </a:r>
            <a:r>
              <a:rPr lang="en-US" sz="900" u="sng" dirty="0">
                <a:latin typeface="Maiandra GD" panose="020E0502030308020204" pitchFamily="34" charset="0"/>
              </a:rPr>
              <a:t>t</a:t>
            </a:r>
            <a:endParaRPr lang="en-GB" sz="900" u="sng" dirty="0">
              <a:latin typeface="Maiandra GD" panose="020E0502030308020204" pitchFamily="34" charset="0"/>
            </a:endParaRPr>
          </a:p>
        </p:txBody>
      </p:sp>
      <p:sp>
        <p:nvSpPr>
          <p:cNvPr id="7" name="Rectangle 3"/>
          <p:cNvSpPr txBox="1">
            <a:spLocks noChangeArrowheads="1"/>
          </p:cNvSpPr>
          <p:nvPr/>
        </p:nvSpPr>
        <p:spPr bwMode="auto">
          <a:xfrm>
            <a:off x="1447800" y="4981020"/>
            <a:ext cx="9144000" cy="1724580"/>
          </a:xfrm>
          <a:prstGeom prst="rect">
            <a:avLst/>
          </a:prstGeom>
          <a:noFill/>
          <a:ln>
            <a:noFill/>
          </a:ln>
          <a:effectLst/>
        </p:spPr>
        <p:txBody>
          <a:bodyPr/>
          <a:lstStyle>
            <a:lvl1pPr marL="0" indent="0" algn="l" rtl="0" eaLnBrk="0" fontAlgn="base" hangingPunct="0">
              <a:spcBef>
                <a:spcPct val="20000"/>
              </a:spcBef>
              <a:spcAft>
                <a:spcPct val="0"/>
              </a:spcAft>
              <a:buClr>
                <a:schemeClr val="hlink"/>
              </a:buClr>
              <a:buSzPct val="7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321469" indent="-321469" algn="ctr" eaLnBrk="1" hangingPunct="1">
              <a:spcBef>
                <a:spcPts val="0"/>
              </a:spcBef>
              <a:defRPr/>
            </a:pPr>
            <a:r>
              <a:rPr lang="en-US" altLang="en-US" sz="2200" b="1" kern="0" dirty="0">
                <a:solidFill>
                  <a:srgbClr val="000066"/>
                </a:solidFill>
                <a:effectLst>
                  <a:outerShdw blurRad="38100" dist="38100" dir="2700000" algn="tl">
                    <a:srgbClr val="000000">
                      <a:alpha val="43137"/>
                    </a:srgbClr>
                  </a:outerShdw>
                </a:effectLst>
                <a:latin typeface="Maiandra GD" panose="020E0502030308020204" pitchFamily="34" charset="0"/>
              </a:rPr>
              <a:t>Professor Ir. Dr. Mohammad Yeakub Ali</a:t>
            </a:r>
          </a:p>
          <a:p>
            <a:pPr marL="321469" indent="-321469" algn="ctr" eaLnBrk="1" hangingPunct="1">
              <a:spcBef>
                <a:spcPts val="0"/>
              </a:spcBef>
              <a:defRPr/>
            </a:pPr>
            <a:r>
              <a:rPr lang="en-US" sz="1050" dirty="0" err="1">
                <a:solidFill>
                  <a:srgbClr val="000066"/>
                </a:solidFill>
                <a:effectLst/>
                <a:latin typeface="Maiandra GD" panose="020E0502030308020204" pitchFamily="34" charset="0"/>
              </a:rPr>
              <a:t>P.Eng</a:t>
            </a:r>
            <a:r>
              <a:rPr lang="en-US" sz="1050" dirty="0">
                <a:solidFill>
                  <a:srgbClr val="000066"/>
                </a:solidFill>
                <a:effectLst/>
                <a:latin typeface="Maiandra GD" panose="020E0502030308020204" pitchFamily="34" charset="0"/>
              </a:rPr>
              <a:t> (Bangladesh), </a:t>
            </a:r>
            <a:r>
              <a:rPr lang="en-US" sz="1050" dirty="0" err="1">
                <a:solidFill>
                  <a:srgbClr val="000066"/>
                </a:solidFill>
                <a:effectLst/>
                <a:latin typeface="Maiandra GD" panose="020E0502030308020204" pitchFamily="34" charset="0"/>
              </a:rPr>
              <a:t>P.Eng</a:t>
            </a:r>
            <a:r>
              <a:rPr lang="en-US" sz="1050" dirty="0">
                <a:solidFill>
                  <a:srgbClr val="000066"/>
                </a:solidFill>
                <a:effectLst/>
                <a:latin typeface="Maiandra GD" panose="020E0502030308020204" pitchFamily="34" charset="0"/>
              </a:rPr>
              <a:t> (Malaysia), </a:t>
            </a:r>
            <a:r>
              <a:rPr lang="en-US" sz="1050" dirty="0" err="1">
                <a:solidFill>
                  <a:srgbClr val="000066"/>
                </a:solidFill>
                <a:effectLst/>
                <a:latin typeface="Maiandra GD" panose="020E0502030308020204" pitchFamily="34" charset="0"/>
              </a:rPr>
              <a:t>C.Eng</a:t>
            </a:r>
            <a:r>
              <a:rPr lang="en-US" sz="1050" dirty="0">
                <a:solidFill>
                  <a:srgbClr val="000066"/>
                </a:solidFill>
                <a:effectLst/>
                <a:latin typeface="Maiandra GD" panose="020E0502030308020204" pitchFamily="34" charset="0"/>
              </a:rPr>
              <a:t> (UK), </a:t>
            </a:r>
            <a:r>
              <a:rPr lang="en-US" sz="1050" dirty="0" err="1">
                <a:solidFill>
                  <a:srgbClr val="000066"/>
                </a:solidFill>
                <a:effectLst/>
                <a:latin typeface="Maiandra GD" panose="020E0502030308020204" pitchFamily="34" charset="0"/>
              </a:rPr>
              <a:t>C.P.Eng</a:t>
            </a:r>
            <a:r>
              <a:rPr lang="en-US" sz="1050" dirty="0">
                <a:solidFill>
                  <a:srgbClr val="000066"/>
                </a:solidFill>
                <a:effectLst/>
                <a:latin typeface="Maiandra GD" panose="020E0502030308020204" pitchFamily="34" charset="0"/>
              </a:rPr>
              <a:t> (Australia)</a:t>
            </a:r>
            <a:endParaRPr lang="en-US" altLang="en-US" sz="1050" kern="0" dirty="0">
              <a:solidFill>
                <a:srgbClr val="000066"/>
              </a:solidFill>
              <a:effectLst/>
              <a:latin typeface="Maiandra GD" panose="020E0502030308020204" pitchFamily="34" charset="0"/>
            </a:endParaRPr>
          </a:p>
          <a:p>
            <a:pPr marL="321469" indent="-321469" algn="ctr" eaLnBrk="1" hangingPunct="1">
              <a:spcBef>
                <a:spcPts val="0"/>
              </a:spcBef>
              <a:defRPr/>
            </a:pPr>
            <a:endParaRPr lang="en-US" altLang="en-US" sz="525" kern="0" dirty="0">
              <a:solidFill>
                <a:srgbClr val="000066"/>
              </a:solidFill>
              <a:effectLst/>
              <a:latin typeface="Maiandra GD" panose="020E0502030308020204" pitchFamily="34" charset="0"/>
            </a:endParaRPr>
          </a:p>
          <a:p>
            <a:pPr marL="321469" indent="-321469" algn="ctr" eaLnBrk="1" hangingPunct="1">
              <a:spcBef>
                <a:spcPts val="0"/>
              </a:spcBef>
              <a:defRPr/>
            </a:pPr>
            <a:r>
              <a:rPr lang="en-US" altLang="en-US" sz="1400" b="1" i="1" u="sng" kern="0" dirty="0">
                <a:solidFill>
                  <a:srgbClr val="00B050"/>
                </a:solidFill>
                <a:effectLst/>
                <a:latin typeface="Lucida Handwriting" panose="03010101010101010101" pitchFamily="66" charset="0"/>
              </a:rPr>
              <a:t>Leader: Sustainable Built Environment Research Thrust</a:t>
            </a:r>
          </a:p>
          <a:p>
            <a:pPr marL="321469" indent="-321469" algn="ctr" eaLnBrk="1" hangingPunct="1">
              <a:spcBef>
                <a:spcPts val="0"/>
              </a:spcBef>
              <a:defRPr/>
            </a:pPr>
            <a:r>
              <a:rPr lang="en-US" altLang="en-US" sz="1200" kern="0" dirty="0">
                <a:solidFill>
                  <a:srgbClr val="000066"/>
                </a:solidFill>
                <a:effectLst/>
                <a:latin typeface="Maiandra GD" panose="020E0502030308020204" pitchFamily="34" charset="0"/>
              </a:rPr>
              <a:t>Mechanical Engineering Programme Area</a:t>
            </a:r>
          </a:p>
          <a:p>
            <a:pPr marL="321469" indent="-321469" algn="ctr" eaLnBrk="1" hangingPunct="1">
              <a:spcBef>
                <a:spcPts val="0"/>
              </a:spcBef>
              <a:defRPr/>
            </a:pPr>
            <a:r>
              <a:rPr lang="en-US" altLang="en-US" sz="1200" kern="0" dirty="0">
                <a:solidFill>
                  <a:srgbClr val="000066"/>
                </a:solidFill>
                <a:effectLst/>
                <a:latin typeface="Maiandra GD" panose="020E0502030308020204" pitchFamily="34" charset="0"/>
              </a:rPr>
              <a:t>Faculty of Engineering, </a:t>
            </a:r>
            <a:r>
              <a:rPr lang="en-US" altLang="en-US" sz="1200" kern="0" dirty="0" err="1">
                <a:solidFill>
                  <a:srgbClr val="000066"/>
                </a:solidFill>
                <a:effectLst/>
                <a:latin typeface="Maiandra GD" panose="020E0502030308020204" pitchFamily="34" charset="0"/>
              </a:rPr>
              <a:t>Universiti</a:t>
            </a:r>
            <a:r>
              <a:rPr lang="en-US" altLang="en-US" sz="1200" kern="0" dirty="0">
                <a:solidFill>
                  <a:srgbClr val="000066"/>
                </a:solidFill>
                <a:effectLst/>
                <a:latin typeface="Maiandra GD" panose="020E0502030308020204" pitchFamily="34" charset="0"/>
              </a:rPr>
              <a:t> </a:t>
            </a:r>
            <a:r>
              <a:rPr lang="en-US" altLang="en-US" sz="1200" kern="0" dirty="0" err="1">
                <a:solidFill>
                  <a:srgbClr val="000066"/>
                </a:solidFill>
                <a:effectLst/>
                <a:latin typeface="Maiandra GD" panose="020E0502030308020204" pitchFamily="34" charset="0"/>
              </a:rPr>
              <a:t>Teknologi</a:t>
            </a:r>
            <a:r>
              <a:rPr lang="en-US" altLang="en-US" sz="1200" kern="0" dirty="0">
                <a:solidFill>
                  <a:srgbClr val="000066"/>
                </a:solidFill>
                <a:effectLst/>
                <a:latin typeface="Maiandra GD" panose="020E0502030308020204" pitchFamily="34" charset="0"/>
              </a:rPr>
              <a:t> Brunei</a:t>
            </a:r>
          </a:p>
          <a:p>
            <a:pPr marL="321469" indent="-321469" algn="ctr" eaLnBrk="1" hangingPunct="1">
              <a:spcBef>
                <a:spcPts val="0"/>
              </a:spcBef>
              <a:defRPr/>
            </a:pPr>
            <a:r>
              <a:rPr lang="en-US" altLang="en-US" sz="1200" kern="0" dirty="0" err="1">
                <a:solidFill>
                  <a:srgbClr val="000066"/>
                </a:solidFill>
                <a:effectLst/>
                <a:latin typeface="Maiandra GD" panose="020E0502030308020204" pitchFamily="34" charset="0"/>
              </a:rPr>
              <a:t>Tungku</a:t>
            </a:r>
            <a:r>
              <a:rPr lang="en-US" altLang="en-US" sz="1200" kern="0" dirty="0">
                <a:solidFill>
                  <a:srgbClr val="000066"/>
                </a:solidFill>
                <a:effectLst/>
                <a:latin typeface="Maiandra GD" panose="020E0502030308020204" pitchFamily="34" charset="0"/>
              </a:rPr>
              <a:t> Highway, </a:t>
            </a:r>
            <a:r>
              <a:rPr lang="en-US" altLang="en-US" sz="1200" kern="0" dirty="0" err="1">
                <a:solidFill>
                  <a:srgbClr val="000066"/>
                </a:solidFill>
                <a:effectLst/>
                <a:latin typeface="Maiandra GD" panose="020E0502030308020204" pitchFamily="34" charset="0"/>
              </a:rPr>
              <a:t>Gadong</a:t>
            </a:r>
            <a:r>
              <a:rPr lang="en-US" altLang="en-US" sz="1200" kern="0" dirty="0">
                <a:solidFill>
                  <a:srgbClr val="000066"/>
                </a:solidFill>
                <a:effectLst/>
                <a:latin typeface="Maiandra GD" panose="020E0502030308020204" pitchFamily="34" charset="0"/>
              </a:rPr>
              <a:t> BE 1410, Brunei Darussalam</a:t>
            </a:r>
          </a:p>
          <a:p>
            <a:pPr marL="321469" indent="-321469" algn="ctr" eaLnBrk="1" hangingPunct="1">
              <a:spcBef>
                <a:spcPts val="0"/>
              </a:spcBef>
              <a:defRPr/>
            </a:pPr>
            <a:r>
              <a:rPr lang="en-US" altLang="en-US" sz="1200" kern="0" dirty="0">
                <a:solidFill>
                  <a:srgbClr val="000066"/>
                </a:solidFill>
                <a:effectLst/>
                <a:latin typeface="Maiandra GD" panose="020E0502030308020204" pitchFamily="34" charset="0"/>
              </a:rPr>
              <a:t>E-mail: yeakub.ali@utb.edu.bn  mmyali@deerhillpublishing.com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505200"/>
            <a:ext cx="1562100" cy="1562100"/>
          </a:xfrm>
          <a:prstGeom prst="rect">
            <a:avLst/>
          </a:prstGeom>
        </p:spPr>
      </p:pic>
      <p:sp>
        <p:nvSpPr>
          <p:cNvPr id="9" name="Rectangle 3">
            <a:extLst>
              <a:ext uri="{FF2B5EF4-FFF2-40B4-BE49-F238E27FC236}">
                <a16:creationId xmlns:a16="http://schemas.microsoft.com/office/drawing/2014/main" id="{C95264BE-3607-4BD1-B594-262A0198CD6F}"/>
              </a:ext>
            </a:extLst>
          </p:cNvPr>
          <p:cNvSpPr txBox="1">
            <a:spLocks noChangeArrowheads="1"/>
          </p:cNvSpPr>
          <p:nvPr/>
        </p:nvSpPr>
        <p:spPr bwMode="auto">
          <a:xfrm>
            <a:off x="0" y="2235200"/>
            <a:ext cx="12192000" cy="660400"/>
          </a:xfrm>
          <a:prstGeom prst="rect">
            <a:avLst/>
          </a:prstGeom>
          <a:solidFill>
            <a:srgbClr val="75C128"/>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4200" kern="1200">
                <a:solidFill>
                  <a:srgbClr val="FFFFFF"/>
                </a:solidFill>
                <a:latin typeface="+mn-lt"/>
                <a:ea typeface="+mn-ea"/>
                <a:cs typeface="+mn-cs"/>
                <a:sym typeface="Futura" charset="0"/>
              </a:defRPr>
            </a:lvl1pPr>
            <a:lvl2pPr algn="ctr" rtl="0" fontAlgn="base">
              <a:spcBef>
                <a:spcPct val="0"/>
              </a:spcBef>
              <a:spcAft>
                <a:spcPct val="0"/>
              </a:spcAft>
              <a:defRPr sz="4200" kern="1200">
                <a:solidFill>
                  <a:srgbClr val="FFFFFF"/>
                </a:solidFill>
                <a:latin typeface="+mn-lt"/>
                <a:ea typeface="+mn-ea"/>
                <a:cs typeface="+mn-cs"/>
                <a:sym typeface="Futura" charset="0"/>
              </a:defRPr>
            </a:lvl2pPr>
            <a:lvl3pPr algn="ctr" rtl="0" fontAlgn="base">
              <a:spcBef>
                <a:spcPct val="0"/>
              </a:spcBef>
              <a:spcAft>
                <a:spcPct val="0"/>
              </a:spcAft>
              <a:defRPr sz="4200" kern="1200">
                <a:solidFill>
                  <a:srgbClr val="FFFFFF"/>
                </a:solidFill>
                <a:latin typeface="+mn-lt"/>
                <a:ea typeface="+mn-ea"/>
                <a:cs typeface="+mn-cs"/>
                <a:sym typeface="Futura" charset="0"/>
              </a:defRPr>
            </a:lvl3pPr>
            <a:lvl4pPr algn="ctr" rtl="0" fontAlgn="base">
              <a:spcBef>
                <a:spcPct val="0"/>
              </a:spcBef>
              <a:spcAft>
                <a:spcPct val="0"/>
              </a:spcAft>
              <a:defRPr sz="4200" kern="1200">
                <a:solidFill>
                  <a:srgbClr val="FFFFFF"/>
                </a:solidFill>
                <a:latin typeface="+mn-lt"/>
                <a:ea typeface="+mn-ea"/>
                <a:cs typeface="+mn-cs"/>
                <a:sym typeface="Futura" charset="0"/>
              </a:defRPr>
            </a:lvl4pPr>
            <a:lvl5pPr algn="ctr" rtl="0" fontAlgn="base">
              <a:spcBef>
                <a:spcPct val="0"/>
              </a:spcBef>
              <a:spcAft>
                <a:spcPct val="0"/>
              </a:spcAft>
              <a:defRPr sz="4200" kern="1200">
                <a:solidFill>
                  <a:srgbClr val="FFFFFF"/>
                </a:solidFill>
                <a:latin typeface="+mn-lt"/>
                <a:ea typeface="+mn-ea"/>
                <a:cs typeface="+mn-cs"/>
                <a:sym typeface="Futur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300" b="0" i="0" u="none" strike="noStrike" kern="1200" cap="none" spc="0" normalizeH="0" baseline="0" noProof="0" dirty="0">
              <a:ln>
                <a:noFill/>
              </a:ln>
              <a:solidFill>
                <a:srgbClr val="FFFFFF"/>
              </a:solidFill>
              <a:effectLst/>
              <a:uLnTx/>
              <a:uFillTx/>
              <a:latin typeface="Maiandra GD" panose="020E0502030308020204" pitchFamily="34" charset="0"/>
              <a:sym typeface="Futura" charset="0"/>
            </a:endParaRPr>
          </a:p>
        </p:txBody>
      </p:sp>
      <p:sp>
        <p:nvSpPr>
          <p:cNvPr id="10" name="TextBox 9">
            <a:extLst>
              <a:ext uri="{FF2B5EF4-FFF2-40B4-BE49-F238E27FC236}">
                <a16:creationId xmlns:a16="http://schemas.microsoft.com/office/drawing/2014/main" id="{9A810E0E-74AD-4FEE-98BC-2491516EB793}"/>
              </a:ext>
            </a:extLst>
          </p:cNvPr>
          <p:cNvSpPr txBox="1"/>
          <p:nvPr/>
        </p:nvSpPr>
        <p:spPr>
          <a:xfrm>
            <a:off x="381000" y="2296180"/>
            <a:ext cx="11353800" cy="523220"/>
          </a:xfrm>
          <a:prstGeom prst="rect">
            <a:avLst/>
          </a:prstGeom>
          <a:noFill/>
        </p:spPr>
        <p:txBody>
          <a:bodyPr wrap="square">
            <a:spAutoFit/>
          </a:bodyPr>
          <a:lstStyle/>
          <a:p>
            <a:pPr algn="ctr"/>
            <a:r>
              <a:rPr lang="en-US" sz="2800" dirty="0">
                <a:solidFill>
                  <a:srgbClr val="C00000"/>
                </a:solidFill>
                <a:effectLst>
                  <a:outerShdw blurRad="38100" dist="38100" dir="2700000" algn="tl">
                    <a:srgbClr val="000000">
                      <a:alpha val="43137"/>
                    </a:srgbClr>
                  </a:outerShdw>
                </a:effectLst>
                <a:latin typeface="Maiandra GD" panose="020E0502030308020204" pitchFamily="34" charset="0"/>
              </a:rPr>
              <a:t>What do engineers need to learn for sustainable development?</a:t>
            </a:r>
          </a:p>
        </p:txBody>
      </p:sp>
    </p:spTree>
    <p:extLst>
      <p:ext uri="{BB962C8B-B14F-4D97-AF65-F5344CB8AC3E}">
        <p14:creationId xmlns:p14="http://schemas.microsoft.com/office/powerpoint/2010/main" val="315968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428B-7050-434A-8797-80C4BC84D9A8}"/>
              </a:ext>
            </a:extLst>
          </p:cNvPr>
          <p:cNvSpPr>
            <a:spLocks noGrp="1"/>
          </p:cNvSpPr>
          <p:nvPr>
            <p:ph type="title"/>
          </p:nvPr>
        </p:nvSpPr>
        <p:spPr>
          <a:xfrm>
            <a:off x="838200" y="2590800"/>
            <a:ext cx="10363200" cy="1143000"/>
          </a:xfrm>
        </p:spPr>
        <p:txBody>
          <a:bodyPr/>
          <a:lstStyle/>
          <a:p>
            <a:r>
              <a:rPr lang="en-US" sz="6600" dirty="0"/>
              <a:t>Lean &amp; Clean</a:t>
            </a:r>
            <a:endParaRPr lang="en-MY" sz="6600" dirty="0"/>
          </a:p>
        </p:txBody>
      </p:sp>
      <p:sp>
        <p:nvSpPr>
          <p:cNvPr id="5" name="Slide Number Placeholder 4">
            <a:extLst>
              <a:ext uri="{FF2B5EF4-FFF2-40B4-BE49-F238E27FC236}">
                <a16:creationId xmlns:a16="http://schemas.microsoft.com/office/drawing/2014/main" id="{816CBF92-3168-4C66-BBC5-DD71C90C3315}"/>
              </a:ext>
            </a:extLst>
          </p:cNvPr>
          <p:cNvSpPr>
            <a:spLocks noGrp="1"/>
          </p:cNvSpPr>
          <p:nvPr>
            <p:ph type="sldNum" sz="quarter" idx="12"/>
          </p:nvPr>
        </p:nvSpPr>
        <p:spPr/>
        <p:txBody>
          <a:bodyPr/>
          <a:lstStyle/>
          <a:p>
            <a:pPr>
              <a:defRPr/>
            </a:pPr>
            <a:fld id="{01AC3FA1-3CCB-4CA1-96C8-850C684231C1}" type="slidenum">
              <a:rPr lang="en-US" altLang="en-US" smtClean="0"/>
              <a:pPr>
                <a:defRPr/>
              </a:pPr>
              <a:t>10</a:t>
            </a:fld>
            <a:endParaRPr lang="en-US" altLang="en-US"/>
          </a:p>
        </p:txBody>
      </p:sp>
    </p:spTree>
    <p:extLst>
      <p:ext uri="{BB962C8B-B14F-4D97-AF65-F5344CB8AC3E}">
        <p14:creationId xmlns:p14="http://schemas.microsoft.com/office/powerpoint/2010/main" val="147578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81000"/>
            <a:ext cx="3200400" cy="579438"/>
          </a:xfrm>
        </p:spPr>
        <p:txBody>
          <a:bodyPr/>
          <a:lstStyle/>
          <a:p>
            <a:pPr eaLnBrk="1" hangingPunct="1"/>
            <a:r>
              <a:rPr lang="en-US" altLang="en-US" sz="3200" dirty="0"/>
              <a:t>Push System</a:t>
            </a:r>
          </a:p>
        </p:txBody>
      </p:sp>
      <p:sp>
        <p:nvSpPr>
          <p:cNvPr id="7171" name="Rectangle 3"/>
          <p:cNvSpPr>
            <a:spLocks noGrp="1" noChangeArrowheads="1"/>
          </p:cNvSpPr>
          <p:nvPr>
            <p:ph type="body" idx="1"/>
          </p:nvPr>
        </p:nvSpPr>
        <p:spPr>
          <a:xfrm>
            <a:off x="419100" y="990600"/>
            <a:ext cx="5295900" cy="762000"/>
          </a:xfrm>
        </p:spPr>
        <p:txBody>
          <a:bodyPr/>
          <a:lstStyle/>
          <a:p>
            <a:pPr marL="0" indent="0" eaLnBrk="1" hangingPunct="1">
              <a:lnSpc>
                <a:spcPct val="90000"/>
              </a:lnSpc>
              <a:buNone/>
            </a:pPr>
            <a:r>
              <a:rPr lang="en-US" altLang="en-US" sz="2400" dirty="0"/>
              <a:t>Every worker maximizes own output, making as many products as possible</a:t>
            </a:r>
          </a:p>
        </p:txBody>
      </p:sp>
      <p:sp>
        <p:nvSpPr>
          <p:cNvPr id="4" name="Rectangle 2">
            <a:extLst>
              <a:ext uri="{FF2B5EF4-FFF2-40B4-BE49-F238E27FC236}">
                <a16:creationId xmlns:a16="http://schemas.microsoft.com/office/drawing/2014/main" id="{40FD0828-1035-4FD5-9F2B-0C28EBED03F8}"/>
              </a:ext>
            </a:extLst>
          </p:cNvPr>
          <p:cNvSpPr txBox="1">
            <a:spLocks noChangeArrowheads="1"/>
          </p:cNvSpPr>
          <p:nvPr/>
        </p:nvSpPr>
        <p:spPr bwMode="auto">
          <a:xfrm>
            <a:off x="6858000" y="152400"/>
            <a:ext cx="304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Maiandra GD" panose="020E0502030308020204" pitchFamily="34" charset="0"/>
                <a:ea typeface="ＭＳ Ｐゴシック" charset="0"/>
                <a:cs typeface="Maiandra GD" panose="020E0502030308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eaLnBrk="1" hangingPunct="1"/>
            <a:r>
              <a:rPr lang="en-US" altLang="en-US" sz="3200" kern="0" dirty="0"/>
              <a:t>Pull System</a:t>
            </a:r>
          </a:p>
        </p:txBody>
      </p:sp>
      <p:sp>
        <p:nvSpPr>
          <p:cNvPr id="5" name="Rectangle 3">
            <a:extLst>
              <a:ext uri="{FF2B5EF4-FFF2-40B4-BE49-F238E27FC236}">
                <a16:creationId xmlns:a16="http://schemas.microsoft.com/office/drawing/2014/main" id="{47DF2628-6E52-47D9-BE4C-B2AC4F7D3A58}"/>
              </a:ext>
            </a:extLst>
          </p:cNvPr>
          <p:cNvSpPr txBox="1">
            <a:spLocks noChangeArrowheads="1"/>
          </p:cNvSpPr>
          <p:nvPr/>
        </p:nvSpPr>
        <p:spPr bwMode="auto">
          <a:xfrm>
            <a:off x="6858000" y="838200"/>
            <a:ext cx="457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aiandra GD" panose="020E0502030308020204" pitchFamily="34" charset="0"/>
                <a:ea typeface="ＭＳ Ｐゴシック" charset="0"/>
                <a:cs typeface="Maiandra GD" panose="020E0502030308020204" pitchFamily="34"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aiandra GD" panose="020E0502030308020204"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aiandra GD" panose="020E0502030308020204"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hangingPunct="1">
              <a:lnSpc>
                <a:spcPct val="90000"/>
              </a:lnSpc>
              <a:buNone/>
            </a:pPr>
            <a:r>
              <a:rPr lang="en-US" altLang="en-US" sz="2400" kern="0" dirty="0"/>
              <a:t>Production line is controlled by the last operation (Kanban)</a:t>
            </a:r>
          </a:p>
        </p:txBody>
      </p:sp>
      <p:sp>
        <p:nvSpPr>
          <p:cNvPr id="6" name="Rectangle 2">
            <a:extLst>
              <a:ext uri="{FF2B5EF4-FFF2-40B4-BE49-F238E27FC236}">
                <a16:creationId xmlns:a16="http://schemas.microsoft.com/office/drawing/2014/main" id="{0240DA1C-8950-48B9-8521-DA28FCC826CF}"/>
              </a:ext>
            </a:extLst>
          </p:cNvPr>
          <p:cNvSpPr txBox="1">
            <a:spLocks noChangeArrowheads="1"/>
          </p:cNvSpPr>
          <p:nvPr/>
        </p:nvSpPr>
        <p:spPr bwMode="auto">
          <a:xfrm>
            <a:off x="263236" y="2667000"/>
            <a:ext cx="362296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Maiandra GD" panose="020E0502030308020204" pitchFamily="34" charset="0"/>
                <a:ea typeface="ＭＳ Ｐゴシック" charset="0"/>
                <a:cs typeface="Maiandra GD" panose="020E0502030308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nSpc>
                <a:spcPct val="80000"/>
              </a:lnSpc>
            </a:pPr>
            <a:r>
              <a:rPr lang="en-US" sz="3200" kern="0" dirty="0">
                <a:cs typeface="Arial" charset="0"/>
              </a:rPr>
              <a:t>Lean Organizations</a:t>
            </a:r>
          </a:p>
        </p:txBody>
      </p:sp>
      <p:sp>
        <p:nvSpPr>
          <p:cNvPr id="7" name="Content Placeholder 1">
            <a:extLst>
              <a:ext uri="{FF2B5EF4-FFF2-40B4-BE49-F238E27FC236}">
                <a16:creationId xmlns:a16="http://schemas.microsoft.com/office/drawing/2014/main" id="{315A336C-447A-488F-83E2-A2BEF7211A6D}"/>
              </a:ext>
            </a:extLst>
          </p:cNvPr>
          <p:cNvSpPr txBox="1">
            <a:spLocks/>
          </p:cNvSpPr>
          <p:nvPr/>
        </p:nvSpPr>
        <p:spPr bwMode="auto">
          <a:xfrm>
            <a:off x="228600" y="3244382"/>
            <a:ext cx="6152605"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aiandra GD" panose="020E0502030308020204" pitchFamily="34" charset="0"/>
                <a:ea typeface="ＭＳ Ｐゴシック" charset="0"/>
                <a:cs typeface="Maiandra GD" panose="020E0502030308020204" pitchFamily="34"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aiandra GD" panose="020E0502030308020204"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aiandra GD" panose="020E0502030308020204"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61963" indent="-461963">
              <a:buFont typeface="Wingdings" panose="05000000000000000000" pitchFamily="2" charset="2"/>
              <a:buChar char="q"/>
            </a:pPr>
            <a:r>
              <a:rPr lang="en-US" sz="2400" kern="0" dirty="0">
                <a:cs typeface="Arial" charset="0"/>
              </a:rPr>
              <a:t>Understanding the customer and the customer's expectations</a:t>
            </a:r>
          </a:p>
          <a:p>
            <a:pPr marL="461963" indent="-461963">
              <a:buFont typeface="Wingdings" panose="05000000000000000000" pitchFamily="2" charset="2"/>
              <a:buChar char="q"/>
            </a:pPr>
            <a:r>
              <a:rPr lang="en-US" sz="2400" kern="0" dirty="0">
                <a:cs typeface="Arial" charset="0"/>
              </a:rPr>
              <a:t>Functional areas communicate and collaborate to make sure customer expectations are met</a:t>
            </a:r>
          </a:p>
          <a:p>
            <a:pPr marL="461963" indent="-461963">
              <a:buFont typeface="Wingdings" panose="05000000000000000000" pitchFamily="2" charset="2"/>
              <a:buChar char="q"/>
            </a:pPr>
            <a:r>
              <a:rPr lang="en-US" sz="2400" kern="0" dirty="0">
                <a:cs typeface="Arial" charset="0"/>
              </a:rPr>
              <a:t>Implement the tools of Lean throughout the organization</a:t>
            </a:r>
          </a:p>
          <a:p>
            <a:pPr>
              <a:buFont typeface="Wingdings" panose="05000000000000000000" pitchFamily="2" charset="2"/>
              <a:buChar char="q"/>
            </a:pPr>
            <a:endParaRPr lang="en-US" sz="2400" kern="0" dirty="0">
              <a:cs typeface="Arial" charset="0"/>
            </a:endParaRPr>
          </a:p>
        </p:txBody>
      </p:sp>
      <p:sp>
        <p:nvSpPr>
          <p:cNvPr id="8" name="Rectangle 2">
            <a:extLst>
              <a:ext uri="{FF2B5EF4-FFF2-40B4-BE49-F238E27FC236}">
                <a16:creationId xmlns:a16="http://schemas.microsoft.com/office/drawing/2014/main" id="{5C245993-0BD9-4D17-8F5D-960B1FB12485}"/>
              </a:ext>
            </a:extLst>
          </p:cNvPr>
          <p:cNvSpPr txBox="1">
            <a:spLocks noChangeArrowheads="1"/>
          </p:cNvSpPr>
          <p:nvPr/>
        </p:nvSpPr>
        <p:spPr bwMode="auto">
          <a:xfrm>
            <a:off x="6381205" y="2590800"/>
            <a:ext cx="504879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Maiandra GD" panose="020E0502030308020204" pitchFamily="34" charset="0"/>
                <a:ea typeface="ＭＳ Ｐゴシック" charset="0"/>
                <a:cs typeface="Maiandra GD" panose="020E0502030308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nSpc>
                <a:spcPct val="80000"/>
              </a:lnSpc>
            </a:pPr>
            <a:r>
              <a:rPr lang="en-US" sz="3200" kern="0" dirty="0">
                <a:cs typeface="Arial" charset="0"/>
              </a:rPr>
              <a:t>Building Lean Organization</a:t>
            </a:r>
          </a:p>
        </p:txBody>
      </p:sp>
      <p:sp>
        <p:nvSpPr>
          <p:cNvPr id="9" name="Content Placeholder 1">
            <a:extLst>
              <a:ext uri="{FF2B5EF4-FFF2-40B4-BE49-F238E27FC236}">
                <a16:creationId xmlns:a16="http://schemas.microsoft.com/office/drawing/2014/main" id="{C66051CE-2EE1-41BA-9BBC-DFFD9DF89BB4}"/>
              </a:ext>
            </a:extLst>
          </p:cNvPr>
          <p:cNvSpPr txBox="1">
            <a:spLocks/>
          </p:cNvSpPr>
          <p:nvPr/>
        </p:nvSpPr>
        <p:spPr bwMode="auto">
          <a:xfrm>
            <a:off x="6477000" y="3098800"/>
            <a:ext cx="5451764" cy="333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aiandra GD" panose="020E0502030308020204" pitchFamily="34" charset="0"/>
                <a:ea typeface="ＭＳ Ｐゴシック" charset="0"/>
                <a:cs typeface="Maiandra GD" panose="020E0502030308020204" pitchFamily="34"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aiandra GD" panose="020E0502030308020204"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aiandra GD" panose="020E0502030308020204"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61963" indent="-461963">
              <a:buFont typeface="Wingdings" panose="05000000000000000000" pitchFamily="2" charset="2"/>
              <a:buChar char="q"/>
            </a:pPr>
            <a:r>
              <a:rPr lang="en-US" sz="2400" kern="0" dirty="0">
                <a:cs typeface="Arial" charset="0"/>
              </a:rPr>
              <a:t>Transitioning to a Lean system can be difficult</a:t>
            </a:r>
          </a:p>
          <a:p>
            <a:pPr marL="461963" indent="-461963">
              <a:buFont typeface="Wingdings" panose="05000000000000000000" pitchFamily="2" charset="2"/>
              <a:buChar char="q"/>
            </a:pPr>
            <a:r>
              <a:rPr lang="en-US" sz="2400" kern="0" dirty="0">
                <a:cs typeface="Arial" charset="0"/>
              </a:rPr>
              <a:t>Build a culture of continual improvement</a:t>
            </a:r>
          </a:p>
          <a:p>
            <a:pPr marL="461963" indent="-461963">
              <a:buFont typeface="Wingdings" panose="05000000000000000000" pitchFamily="2" charset="2"/>
              <a:buChar char="q"/>
            </a:pPr>
            <a:r>
              <a:rPr lang="en-US" sz="2400" kern="0" dirty="0">
                <a:cs typeface="Arial" charset="0"/>
              </a:rPr>
              <a:t>Open communication</a:t>
            </a:r>
          </a:p>
          <a:p>
            <a:pPr marL="461963" indent="-461963">
              <a:buFont typeface="Wingdings" panose="05000000000000000000" pitchFamily="2" charset="2"/>
              <a:buChar char="q"/>
            </a:pPr>
            <a:r>
              <a:rPr lang="en-US" sz="2400" kern="0" dirty="0">
                <a:cs typeface="Arial" charset="0"/>
              </a:rPr>
              <a:t>Demonstrated respect for people</a:t>
            </a:r>
          </a:p>
          <a:p>
            <a:pPr marL="461963" indent="-461963">
              <a:buFont typeface="Wingdings" panose="05000000000000000000" pitchFamily="2" charset="2"/>
              <a:buChar char="q"/>
            </a:pPr>
            <a:r>
              <a:rPr lang="en-US" sz="2400" b="1" kern="0" dirty="0">
                <a:solidFill>
                  <a:schemeClr val="tx2"/>
                </a:solidFill>
                <a:cs typeface="Arial" charset="0"/>
              </a:rPr>
              <a:t>Gemba walks </a:t>
            </a:r>
            <a:r>
              <a:rPr lang="en-US" sz="2400" kern="0" dirty="0">
                <a:cs typeface="Arial" charset="0"/>
              </a:rPr>
              <a:t>to see work being performed</a:t>
            </a:r>
          </a:p>
        </p:txBody>
      </p:sp>
      <p:sp>
        <p:nvSpPr>
          <p:cNvPr id="2" name="Slide Number Placeholder 1">
            <a:extLst>
              <a:ext uri="{FF2B5EF4-FFF2-40B4-BE49-F238E27FC236}">
                <a16:creationId xmlns:a16="http://schemas.microsoft.com/office/drawing/2014/main" id="{0479BA29-B9DA-4409-97B8-5DA66250FAC4}"/>
              </a:ext>
            </a:extLst>
          </p:cNvPr>
          <p:cNvSpPr>
            <a:spLocks noGrp="1"/>
          </p:cNvSpPr>
          <p:nvPr>
            <p:ph type="sldNum" sz="quarter" idx="12"/>
          </p:nvPr>
        </p:nvSpPr>
        <p:spPr/>
        <p:txBody>
          <a:bodyPr/>
          <a:lstStyle/>
          <a:p>
            <a:pPr>
              <a:defRPr/>
            </a:pPr>
            <a:fld id="{C23BD001-0202-4C63-B30F-8B9526205DA0}" type="slidenum">
              <a:rPr lang="en-US" altLang="en-US" smtClean="0"/>
              <a:pPr>
                <a:defRPr/>
              </a:pPr>
              <a:t>11</a:t>
            </a:fld>
            <a:endParaRPr lang="en-US" altLang="en-US"/>
          </a:p>
        </p:txBody>
      </p:sp>
    </p:spTree>
    <p:extLst>
      <p:ext uri="{BB962C8B-B14F-4D97-AF65-F5344CB8AC3E}">
        <p14:creationId xmlns:p14="http://schemas.microsoft.com/office/powerpoint/2010/main" val="357082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85C8-A93C-4EA5-BA1C-DDBFD6A657EF}"/>
              </a:ext>
            </a:extLst>
          </p:cNvPr>
          <p:cNvSpPr>
            <a:spLocks noGrp="1"/>
          </p:cNvSpPr>
          <p:nvPr>
            <p:ph type="title"/>
          </p:nvPr>
        </p:nvSpPr>
        <p:spPr>
          <a:xfrm>
            <a:off x="838200" y="152400"/>
            <a:ext cx="10363200" cy="685800"/>
          </a:xfrm>
        </p:spPr>
        <p:txBody>
          <a:bodyPr/>
          <a:lstStyle/>
          <a:p>
            <a:r>
              <a:rPr lang="en-MY" dirty="0"/>
              <a:t>Environmental Impact of Manufacturing</a:t>
            </a:r>
          </a:p>
        </p:txBody>
      </p:sp>
      <p:sp>
        <p:nvSpPr>
          <p:cNvPr id="4" name="Slide Number Placeholder 3">
            <a:extLst>
              <a:ext uri="{FF2B5EF4-FFF2-40B4-BE49-F238E27FC236}">
                <a16:creationId xmlns:a16="http://schemas.microsoft.com/office/drawing/2014/main" id="{F56F4C2D-20D0-4A47-81C2-D1E1596AB923}"/>
              </a:ext>
            </a:extLst>
          </p:cNvPr>
          <p:cNvSpPr>
            <a:spLocks noGrp="1"/>
          </p:cNvSpPr>
          <p:nvPr>
            <p:ph type="sldNum" sz="quarter" idx="12"/>
          </p:nvPr>
        </p:nvSpPr>
        <p:spPr/>
        <p:txBody>
          <a:bodyPr/>
          <a:lstStyle/>
          <a:p>
            <a:pPr>
              <a:defRPr/>
            </a:pPr>
            <a:fld id="{C23BD001-0202-4C63-B30F-8B9526205DA0}" type="slidenum">
              <a:rPr lang="en-US" altLang="en-US" smtClean="0"/>
              <a:pPr>
                <a:defRPr/>
              </a:pPr>
              <a:t>12</a:t>
            </a:fld>
            <a:endParaRPr lang="en-US" altLang="en-US"/>
          </a:p>
        </p:txBody>
      </p:sp>
      <p:pic>
        <p:nvPicPr>
          <p:cNvPr id="5" name="Picture 4">
            <a:extLst>
              <a:ext uri="{FF2B5EF4-FFF2-40B4-BE49-F238E27FC236}">
                <a16:creationId xmlns:a16="http://schemas.microsoft.com/office/drawing/2014/main" id="{B00BD5B3-93A4-4C72-9DAB-8E2BD6B0E029}"/>
              </a:ext>
            </a:extLst>
          </p:cNvPr>
          <p:cNvPicPr>
            <a:picLocks noChangeAspect="1"/>
          </p:cNvPicPr>
          <p:nvPr/>
        </p:nvPicPr>
        <p:blipFill rotWithShape="1">
          <a:blip r:embed="rId3"/>
          <a:srcRect t="12930" r="4121" b="13340"/>
          <a:stretch/>
        </p:blipFill>
        <p:spPr>
          <a:xfrm>
            <a:off x="457200" y="1828800"/>
            <a:ext cx="10641932" cy="4648200"/>
          </a:xfrm>
          <a:prstGeom prst="rect">
            <a:avLst/>
          </a:prstGeom>
        </p:spPr>
      </p:pic>
      <p:sp>
        <p:nvSpPr>
          <p:cNvPr id="6" name="Rectangle 5"/>
          <p:cNvSpPr/>
          <p:nvPr/>
        </p:nvSpPr>
        <p:spPr>
          <a:xfrm>
            <a:off x="1143000" y="838200"/>
            <a:ext cx="9753600" cy="707886"/>
          </a:xfrm>
          <a:prstGeom prst="rect">
            <a:avLst/>
          </a:prstGeom>
          <a:solidFill>
            <a:schemeClr val="accent1">
              <a:lumMod val="20000"/>
              <a:lumOff val="80000"/>
            </a:schemeClr>
          </a:solidFill>
        </p:spPr>
        <p:txBody>
          <a:bodyPr wrap="square">
            <a:spAutoFit/>
          </a:bodyPr>
          <a:lstStyle/>
          <a:p>
            <a:pPr algn="ctr"/>
            <a:r>
              <a:rPr lang="en-US" sz="2000" dirty="0">
                <a:effectLst>
                  <a:outerShdw blurRad="38100" dist="38100" dir="2700000" algn="tl">
                    <a:srgbClr val="000000">
                      <a:alpha val="43137"/>
                    </a:srgbClr>
                  </a:outerShdw>
                </a:effectLst>
                <a:latin typeface="Maiandra GD" panose="020E0502030308020204" pitchFamily="34" charset="0"/>
              </a:rPr>
              <a:t>Manufacturing is dominant in its environmental Impact in toxic chemical release, waste generation, energy consumption and greenhouse gas emission   </a:t>
            </a:r>
          </a:p>
        </p:txBody>
      </p:sp>
      <p:sp>
        <p:nvSpPr>
          <p:cNvPr id="3" name="Rectangle 2">
            <a:extLst>
              <a:ext uri="{FF2B5EF4-FFF2-40B4-BE49-F238E27FC236}">
                <a16:creationId xmlns:a16="http://schemas.microsoft.com/office/drawing/2014/main" id="{88573A20-8C29-4FD4-85FC-C373220F3CED}"/>
              </a:ext>
            </a:extLst>
          </p:cNvPr>
          <p:cNvSpPr/>
          <p:nvPr/>
        </p:nvSpPr>
        <p:spPr bwMode="auto">
          <a:xfrm>
            <a:off x="3326732" y="1676400"/>
            <a:ext cx="7696200" cy="2133600"/>
          </a:xfrm>
          <a:prstGeom prst="rect">
            <a:avLst/>
          </a:prstGeom>
          <a:solidFill>
            <a:srgbClr val="404040">
              <a:alpha val="78039"/>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0" b="0" i="0" u="none" strike="noStrike" cap="none" normalizeH="0" baseline="0" dirty="0">
                <a:ln>
                  <a:noFill/>
                </a:ln>
                <a:solidFill>
                  <a:srgbClr val="FF0000"/>
                </a:solidFill>
                <a:effectLst/>
                <a:latin typeface="Arial" charset="0"/>
              </a:rPr>
              <a:t>×</a:t>
            </a:r>
            <a:endParaRPr kumimoji="0" lang="en-MY" sz="15000" b="0" i="0" u="none" strike="noStrike" cap="none" normalizeH="0" baseline="0" dirty="0">
              <a:ln>
                <a:noFill/>
              </a:ln>
              <a:solidFill>
                <a:srgbClr val="FF0000"/>
              </a:solidFill>
              <a:effectLst/>
              <a:latin typeface="Arial" charset="0"/>
            </a:endParaRPr>
          </a:p>
        </p:txBody>
      </p:sp>
    </p:spTree>
    <p:extLst>
      <p:ext uri="{BB962C8B-B14F-4D97-AF65-F5344CB8AC3E}">
        <p14:creationId xmlns:p14="http://schemas.microsoft.com/office/powerpoint/2010/main" val="41392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7A1BD1-235E-4B63-9A63-62D167773FC7}"/>
              </a:ext>
            </a:extLst>
          </p:cNvPr>
          <p:cNvSpPr>
            <a:spLocks noGrp="1"/>
          </p:cNvSpPr>
          <p:nvPr>
            <p:ph type="sldNum" sz="quarter" idx="12"/>
          </p:nvPr>
        </p:nvSpPr>
        <p:spPr/>
        <p:txBody>
          <a:bodyPr/>
          <a:lstStyle/>
          <a:p>
            <a:pPr>
              <a:defRPr/>
            </a:pPr>
            <a:fld id="{C23BD001-0202-4C63-B30F-8B9526205DA0}" type="slidenum">
              <a:rPr lang="en-US" altLang="en-US" smtClean="0"/>
              <a:pPr>
                <a:defRPr/>
              </a:pPr>
              <a:t>13</a:t>
            </a:fld>
            <a:endParaRPr lang="en-US" altLang="en-US"/>
          </a:p>
        </p:txBody>
      </p:sp>
      <p:sp>
        <p:nvSpPr>
          <p:cNvPr id="5" name="Title 1">
            <a:extLst>
              <a:ext uri="{FF2B5EF4-FFF2-40B4-BE49-F238E27FC236}">
                <a16:creationId xmlns:a16="http://schemas.microsoft.com/office/drawing/2014/main" id="{E0FD85C8-A93C-4EA5-BA1C-DDBFD6A657EF}"/>
              </a:ext>
            </a:extLst>
          </p:cNvPr>
          <p:cNvSpPr>
            <a:spLocks noGrp="1"/>
          </p:cNvSpPr>
          <p:nvPr>
            <p:ph type="title"/>
          </p:nvPr>
        </p:nvSpPr>
        <p:spPr>
          <a:xfrm>
            <a:off x="685800" y="152400"/>
            <a:ext cx="10363200" cy="685800"/>
          </a:xfrm>
        </p:spPr>
        <p:txBody>
          <a:bodyPr/>
          <a:lstStyle/>
          <a:p>
            <a:r>
              <a:rPr lang="en-MY" dirty="0"/>
              <a:t>Global Greenhouse Gas Emission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295400"/>
            <a:ext cx="7925487" cy="5374123"/>
          </a:xfrm>
          <a:prstGeom prst="rect">
            <a:avLst/>
          </a:prstGeom>
        </p:spPr>
      </p:pic>
    </p:spTree>
    <p:extLst>
      <p:ext uri="{BB962C8B-B14F-4D97-AF65-F5344CB8AC3E}">
        <p14:creationId xmlns:p14="http://schemas.microsoft.com/office/powerpoint/2010/main" val="150982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2DB45-6D97-484B-88C5-6EAA33698E5A}"/>
              </a:ext>
            </a:extLst>
          </p:cNvPr>
          <p:cNvSpPr>
            <a:spLocks noGrp="1"/>
          </p:cNvSpPr>
          <p:nvPr>
            <p:ph type="title"/>
          </p:nvPr>
        </p:nvSpPr>
        <p:spPr>
          <a:xfrm>
            <a:off x="914400" y="76200"/>
            <a:ext cx="10363200" cy="685800"/>
          </a:xfrm>
        </p:spPr>
        <p:txBody>
          <a:bodyPr/>
          <a:lstStyle/>
          <a:p>
            <a:r>
              <a:rPr lang="en-US" sz="3200" dirty="0"/>
              <a:t>Rapid Reduction of Carbon Emissions</a:t>
            </a:r>
            <a:endParaRPr lang="en-MY" sz="3200" dirty="0"/>
          </a:p>
        </p:txBody>
      </p:sp>
      <p:sp>
        <p:nvSpPr>
          <p:cNvPr id="4" name="Slide Number Placeholder 3">
            <a:extLst>
              <a:ext uri="{FF2B5EF4-FFF2-40B4-BE49-F238E27FC236}">
                <a16:creationId xmlns:a16="http://schemas.microsoft.com/office/drawing/2014/main" id="{BF3B226E-90A2-48DE-B8AA-1E1003312B1A}"/>
              </a:ext>
            </a:extLst>
          </p:cNvPr>
          <p:cNvSpPr>
            <a:spLocks noGrp="1"/>
          </p:cNvSpPr>
          <p:nvPr>
            <p:ph type="sldNum" sz="quarter" idx="12"/>
          </p:nvPr>
        </p:nvSpPr>
        <p:spPr/>
        <p:txBody>
          <a:bodyPr/>
          <a:lstStyle/>
          <a:p>
            <a:pPr>
              <a:defRPr/>
            </a:pPr>
            <a:fld id="{C23BD001-0202-4C63-B30F-8B9526205DA0}" type="slidenum">
              <a:rPr lang="en-US" altLang="en-US" smtClean="0"/>
              <a:pPr>
                <a:defRPr/>
              </a:pPr>
              <a:t>14</a:t>
            </a:fld>
            <a:endParaRPr lang="en-US" altLang="en-US"/>
          </a:p>
        </p:txBody>
      </p:sp>
      <p:sp>
        <p:nvSpPr>
          <p:cNvPr id="3" name="Rectangle 2"/>
          <p:cNvSpPr/>
          <p:nvPr/>
        </p:nvSpPr>
        <p:spPr>
          <a:xfrm>
            <a:off x="8448675" y="1600200"/>
            <a:ext cx="3352800" cy="3785652"/>
          </a:xfrm>
          <a:prstGeom prst="rect">
            <a:avLst/>
          </a:prstGeom>
          <a:ln>
            <a:solidFill>
              <a:schemeClr val="accent1"/>
            </a:solidFill>
          </a:ln>
        </p:spPr>
        <p:txBody>
          <a:bodyPr wrap="square">
            <a:spAutoFit/>
          </a:bodyPr>
          <a:lstStyle/>
          <a:p>
            <a:r>
              <a:rPr lang="en-US" sz="2400" dirty="0">
                <a:latin typeface="Maiandra GD" panose="020E0502030308020204" pitchFamily="34" charset="0"/>
              </a:rPr>
              <a:t>For example, as the figure shows, if emissions were to peak in 2025, they would have to decline to zero globally in a mere 10 years. Even a 2020 peak still requires net-zero global emissions 20 years later in 2040</a:t>
            </a:r>
            <a:endParaRPr lang="en-GB" sz="2400" dirty="0">
              <a:latin typeface="Maiandra GD" panose="020E0502030308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91625"/>
            <a:ext cx="7905750" cy="4791075"/>
          </a:xfrm>
          <a:prstGeom prst="rect">
            <a:avLst/>
          </a:prstGeom>
        </p:spPr>
      </p:pic>
      <p:sp>
        <p:nvSpPr>
          <p:cNvPr id="7" name="Rectangle 6"/>
          <p:cNvSpPr/>
          <p:nvPr/>
        </p:nvSpPr>
        <p:spPr>
          <a:xfrm>
            <a:off x="228600" y="5840850"/>
            <a:ext cx="8220075" cy="323165"/>
          </a:xfrm>
          <a:prstGeom prst="rect">
            <a:avLst/>
          </a:prstGeom>
        </p:spPr>
        <p:txBody>
          <a:bodyPr wrap="square">
            <a:spAutoFit/>
          </a:bodyPr>
          <a:lstStyle/>
          <a:p>
            <a:pPr algn="ctr"/>
            <a:r>
              <a:rPr lang="en-GB" sz="1500" dirty="0">
                <a:effectLst>
                  <a:outerShdw blurRad="38100" dist="38100" dir="2700000" algn="tl">
                    <a:srgbClr val="000000">
                      <a:alpha val="43137"/>
                    </a:srgbClr>
                  </a:outerShdw>
                </a:effectLst>
                <a:latin typeface="Maiandra GD" panose="020E0502030308020204" pitchFamily="34" charset="0"/>
              </a:rPr>
              <a:t>https://www.carbonbrief.org/mission-2020-new-global-strategy-rapidly-reduce-carbon-emissions</a:t>
            </a:r>
          </a:p>
        </p:txBody>
      </p:sp>
    </p:spTree>
    <p:extLst>
      <p:ext uri="{BB962C8B-B14F-4D97-AF65-F5344CB8AC3E}">
        <p14:creationId xmlns:p14="http://schemas.microsoft.com/office/powerpoint/2010/main" val="424744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838200" y="152400"/>
            <a:ext cx="10363200" cy="609600"/>
          </a:xfrm>
        </p:spPr>
        <p:txBody>
          <a:bodyPr/>
          <a:lstStyle/>
          <a:p>
            <a:r>
              <a:rPr lang="en-US" sz="3600" dirty="0">
                <a:cs typeface="Arial" charset="0"/>
              </a:rPr>
              <a:t>The Lean Way</a:t>
            </a:r>
          </a:p>
        </p:txBody>
      </p:sp>
      <p:sp>
        <p:nvSpPr>
          <p:cNvPr id="53250" name="Content Placeholder 1"/>
          <p:cNvSpPr>
            <a:spLocks noGrp="1"/>
          </p:cNvSpPr>
          <p:nvPr>
            <p:ph idx="1"/>
          </p:nvPr>
        </p:nvSpPr>
        <p:spPr>
          <a:xfrm>
            <a:off x="381000" y="2286001"/>
            <a:ext cx="3886200" cy="3124199"/>
          </a:xfrm>
        </p:spPr>
        <p:txBody>
          <a:bodyPr/>
          <a:lstStyle/>
          <a:p>
            <a:pPr marL="573088" indent="-573088">
              <a:buFont typeface="Wingdings" panose="05000000000000000000" pitchFamily="2" charset="2"/>
              <a:buChar char="q"/>
            </a:pPr>
            <a:r>
              <a:rPr lang="en-US" sz="2800" b="1" dirty="0">
                <a:solidFill>
                  <a:schemeClr val="tx2">
                    <a:lumMod val="50000"/>
                  </a:schemeClr>
                </a:solidFill>
                <a:cs typeface="Arial" charset="0"/>
              </a:rPr>
              <a:t>Just in Time (JIT)</a:t>
            </a:r>
          </a:p>
          <a:p>
            <a:pPr marL="573088" indent="-573088">
              <a:buFont typeface="Wingdings" panose="05000000000000000000" pitchFamily="2" charset="2"/>
              <a:buChar char="q"/>
            </a:pPr>
            <a:r>
              <a:rPr lang="en-US" sz="2800" b="1" dirty="0">
                <a:solidFill>
                  <a:schemeClr val="tx2">
                    <a:lumMod val="50000"/>
                  </a:schemeClr>
                </a:solidFill>
                <a:cs typeface="Arial" charset="0"/>
              </a:rPr>
              <a:t>Kanban</a:t>
            </a:r>
          </a:p>
          <a:p>
            <a:pPr marL="573088" indent="-573088">
              <a:buFont typeface="Wingdings" panose="05000000000000000000" pitchFamily="2" charset="2"/>
              <a:buChar char="q"/>
            </a:pPr>
            <a:r>
              <a:rPr lang="en-US" sz="2800" b="1" dirty="0">
                <a:solidFill>
                  <a:schemeClr val="tx2">
                    <a:lumMod val="50000"/>
                  </a:schemeClr>
                </a:solidFill>
                <a:cs typeface="Arial" charset="0"/>
              </a:rPr>
              <a:t>5S </a:t>
            </a:r>
            <a:r>
              <a:rPr lang="en-US" sz="2800" b="1" dirty="0">
                <a:solidFill>
                  <a:srgbClr val="FF0000"/>
                </a:solidFill>
                <a:cs typeface="Arial" charset="0"/>
              </a:rPr>
              <a:t>&amp;</a:t>
            </a:r>
            <a:r>
              <a:rPr lang="en-US" sz="2800" b="1" dirty="0">
                <a:solidFill>
                  <a:schemeClr val="tx2">
                    <a:lumMod val="50000"/>
                  </a:schemeClr>
                </a:solidFill>
                <a:cs typeface="Arial" charset="0"/>
              </a:rPr>
              <a:t> 5Why</a:t>
            </a:r>
          </a:p>
          <a:p>
            <a:pPr marL="573088" indent="-573088">
              <a:buFont typeface="Wingdings" panose="05000000000000000000" pitchFamily="2" charset="2"/>
              <a:buChar char="q"/>
            </a:pPr>
            <a:r>
              <a:rPr lang="en-US" altLang="en-US" sz="2800" dirty="0" err="1">
                <a:solidFill>
                  <a:schemeClr val="tx2">
                    <a:lumMod val="50000"/>
                  </a:schemeClr>
                </a:solidFill>
              </a:rPr>
              <a:t>Genchi</a:t>
            </a:r>
            <a:r>
              <a:rPr lang="en-US" altLang="en-US" sz="2800" dirty="0">
                <a:solidFill>
                  <a:schemeClr val="tx2">
                    <a:lumMod val="50000"/>
                  </a:schemeClr>
                </a:solidFill>
              </a:rPr>
              <a:t> </a:t>
            </a:r>
            <a:r>
              <a:rPr lang="en-US" altLang="en-US" sz="2800" dirty="0" err="1">
                <a:solidFill>
                  <a:schemeClr val="tx2">
                    <a:lumMod val="50000"/>
                  </a:schemeClr>
                </a:solidFill>
              </a:rPr>
              <a:t>Genbutsu</a:t>
            </a:r>
            <a:r>
              <a:rPr lang="en-US" altLang="en-US" sz="2800" dirty="0">
                <a:solidFill>
                  <a:schemeClr val="tx2">
                    <a:lumMod val="50000"/>
                  </a:schemeClr>
                </a:solidFill>
              </a:rPr>
              <a:t> </a:t>
            </a:r>
            <a:r>
              <a:rPr lang="en-US" altLang="en-US" sz="2400" dirty="0">
                <a:solidFill>
                  <a:schemeClr val="tx2">
                    <a:lumMod val="50000"/>
                  </a:schemeClr>
                </a:solidFill>
              </a:rPr>
              <a:t>(</a:t>
            </a:r>
            <a:r>
              <a:rPr lang="en-US" sz="2400" b="0" dirty="0">
                <a:solidFill>
                  <a:schemeClr val="tx2">
                    <a:lumMod val="50000"/>
                  </a:schemeClr>
                </a:solidFill>
                <a:effectLst/>
              </a:rPr>
              <a:t>go &amp; see for yourself)</a:t>
            </a:r>
            <a:endParaRPr lang="en-US" sz="2400" b="1" dirty="0">
              <a:solidFill>
                <a:schemeClr val="tx2">
                  <a:lumMod val="50000"/>
                </a:schemeClr>
              </a:solidFill>
              <a:cs typeface="Arial" charset="0"/>
            </a:endParaRPr>
          </a:p>
          <a:p>
            <a:pPr marL="573088" indent="-573088">
              <a:buFont typeface="Wingdings" panose="05000000000000000000" pitchFamily="2" charset="2"/>
              <a:buChar char="q"/>
            </a:pPr>
            <a:r>
              <a:rPr lang="en-US" sz="2800" b="1" dirty="0">
                <a:solidFill>
                  <a:schemeClr val="tx2">
                    <a:lumMod val="50000"/>
                  </a:schemeClr>
                </a:solidFill>
                <a:cs typeface="Arial" charset="0"/>
              </a:rPr>
              <a:t>….</a:t>
            </a:r>
          </a:p>
        </p:txBody>
      </p:sp>
      <p:pic>
        <p:nvPicPr>
          <p:cNvPr id="4" name="Picture 3" descr="F 16-2.jpg">
            <a:extLst>
              <a:ext uri="{FF2B5EF4-FFF2-40B4-BE49-F238E27FC236}">
                <a16:creationId xmlns:a16="http://schemas.microsoft.com/office/drawing/2014/main" id="{AB1ECB4D-A44A-413A-A8D6-06914A6E6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123" y="1589375"/>
            <a:ext cx="7481477" cy="4354225"/>
          </a:xfrm>
          <a:prstGeom prst="rect">
            <a:avLst/>
          </a:prstGeom>
        </p:spPr>
      </p:pic>
      <p:sp>
        <p:nvSpPr>
          <p:cNvPr id="5" name="Rectangle 2">
            <a:extLst>
              <a:ext uri="{FF2B5EF4-FFF2-40B4-BE49-F238E27FC236}">
                <a16:creationId xmlns:a16="http://schemas.microsoft.com/office/drawing/2014/main" id="{2FB15433-4A9C-4CA3-8E32-08CC1FF92618}"/>
              </a:ext>
            </a:extLst>
          </p:cNvPr>
          <p:cNvSpPr txBox="1">
            <a:spLocks noChangeArrowheads="1"/>
          </p:cNvSpPr>
          <p:nvPr/>
        </p:nvSpPr>
        <p:spPr bwMode="auto">
          <a:xfrm>
            <a:off x="9906000" y="3449782"/>
            <a:ext cx="16002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Maiandra GD" panose="020E0502030308020204" pitchFamily="34" charset="0"/>
                <a:ea typeface="ＭＳ Ｐゴシック" charset="0"/>
                <a:cs typeface="Maiandra GD" panose="020E0502030308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sz="1600" kern="0" dirty="0">
                <a:cs typeface="Arial" charset="0"/>
              </a:rPr>
              <a:t>JIT Partnerships</a:t>
            </a:r>
          </a:p>
        </p:txBody>
      </p:sp>
      <p:sp>
        <p:nvSpPr>
          <p:cNvPr id="2" name="Slide Number Placeholder 1">
            <a:extLst>
              <a:ext uri="{FF2B5EF4-FFF2-40B4-BE49-F238E27FC236}">
                <a16:creationId xmlns:a16="http://schemas.microsoft.com/office/drawing/2014/main" id="{52343CE8-CD01-4A18-AF3E-C1BD644F9CBD}"/>
              </a:ext>
            </a:extLst>
          </p:cNvPr>
          <p:cNvSpPr>
            <a:spLocks noGrp="1"/>
          </p:cNvSpPr>
          <p:nvPr>
            <p:ph type="sldNum" sz="quarter" idx="12"/>
          </p:nvPr>
        </p:nvSpPr>
        <p:spPr/>
        <p:txBody>
          <a:bodyPr/>
          <a:lstStyle/>
          <a:p>
            <a:pPr>
              <a:defRPr/>
            </a:pPr>
            <a:fld id="{C23BD001-0202-4C63-B30F-8B9526205DA0}" type="slidenum">
              <a:rPr lang="en-US" altLang="en-US" smtClean="0"/>
              <a:pPr>
                <a:defRPr/>
              </a:pPr>
              <a:t>15</a:t>
            </a:fld>
            <a:endParaRPr lang="en-US" altLang="en-US"/>
          </a:p>
        </p:txBody>
      </p:sp>
    </p:spTree>
    <p:extLst>
      <p:ext uri="{BB962C8B-B14F-4D97-AF65-F5344CB8AC3E}">
        <p14:creationId xmlns:p14="http://schemas.microsoft.com/office/powerpoint/2010/main" val="401342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228600"/>
            <a:ext cx="10363200" cy="914400"/>
          </a:xfrm>
        </p:spPr>
        <p:txBody>
          <a:bodyPr/>
          <a:lstStyle/>
          <a:p>
            <a:r>
              <a:rPr lang="en-US" altLang="en-US" dirty="0"/>
              <a:t>Why Learn from Toyota?</a:t>
            </a:r>
          </a:p>
        </p:txBody>
      </p:sp>
      <p:sp>
        <p:nvSpPr>
          <p:cNvPr id="6147" name="Rectangle 3"/>
          <p:cNvSpPr>
            <a:spLocks noGrp="1" noChangeArrowheads="1"/>
          </p:cNvSpPr>
          <p:nvPr>
            <p:ph idx="1"/>
          </p:nvPr>
        </p:nvSpPr>
        <p:spPr>
          <a:xfrm>
            <a:off x="381000" y="1524000"/>
            <a:ext cx="5791200" cy="4648200"/>
          </a:xfrm>
        </p:spPr>
        <p:txBody>
          <a:bodyPr/>
          <a:lstStyle/>
          <a:p>
            <a:r>
              <a:rPr lang="en-US" altLang="en-US" sz="2800" dirty="0"/>
              <a:t>Fastest product development process in auto business</a:t>
            </a:r>
          </a:p>
          <a:p>
            <a:r>
              <a:rPr lang="en-US" altLang="en-US" sz="2800" dirty="0"/>
              <a:t>Consistently among top plants in productivity</a:t>
            </a:r>
          </a:p>
          <a:p>
            <a:r>
              <a:rPr lang="en-US" altLang="en-US" sz="2800" dirty="0"/>
              <a:t>Consistently award winning quality levels</a:t>
            </a:r>
          </a:p>
          <a:p>
            <a:r>
              <a:rPr lang="en-US" altLang="en-US" sz="2800" dirty="0"/>
              <a:t>Has triggered a global transformation of manufacturing to the Toyota Production System “Lean Manufacturing.”</a:t>
            </a:r>
          </a:p>
        </p:txBody>
      </p:sp>
      <p:sp>
        <p:nvSpPr>
          <p:cNvPr id="2" name="Slide Number Placeholder 1"/>
          <p:cNvSpPr>
            <a:spLocks noGrp="1"/>
          </p:cNvSpPr>
          <p:nvPr>
            <p:ph type="sldNum" sz="quarter" idx="12"/>
          </p:nvPr>
        </p:nvSpPr>
        <p:spPr/>
        <p:txBody>
          <a:bodyPr/>
          <a:lstStyle/>
          <a:p>
            <a:fld id="{C5F1B690-F429-40AE-BB93-4D36EB756CD0}" type="slidenum">
              <a:rPr lang="en-US" altLang="en-US" smtClean="0"/>
              <a:pPr/>
              <a:t>16</a:t>
            </a:fld>
            <a:endParaRPr lang="en-US" altLang="en-US"/>
          </a:p>
        </p:txBody>
      </p:sp>
      <p:pic>
        <p:nvPicPr>
          <p:cNvPr id="3" name="Picture 2">
            <a:extLst>
              <a:ext uri="{FF2B5EF4-FFF2-40B4-BE49-F238E27FC236}">
                <a16:creationId xmlns:a16="http://schemas.microsoft.com/office/drawing/2014/main" id="{2D7CF122-D0B5-4948-8F5A-F6AD18ED146A}"/>
              </a:ext>
            </a:extLst>
          </p:cNvPr>
          <p:cNvPicPr>
            <a:picLocks noChangeAspect="1"/>
          </p:cNvPicPr>
          <p:nvPr/>
        </p:nvPicPr>
        <p:blipFill>
          <a:blip r:embed="rId2"/>
          <a:stretch>
            <a:fillRect/>
          </a:stretch>
        </p:blipFill>
        <p:spPr>
          <a:xfrm>
            <a:off x="8403044" y="1929771"/>
            <a:ext cx="2166925" cy="3276600"/>
          </a:xfrm>
          <a:prstGeom prst="rect">
            <a:avLst/>
          </a:prstGeom>
        </p:spPr>
      </p:pic>
      <p:sp>
        <p:nvSpPr>
          <p:cNvPr id="4" name="Rectangle 5">
            <a:extLst>
              <a:ext uri="{FF2B5EF4-FFF2-40B4-BE49-F238E27FC236}">
                <a16:creationId xmlns:a16="http://schemas.microsoft.com/office/drawing/2014/main" id="{CBCBE67B-FC97-458F-9EF9-1437504F680D}"/>
              </a:ext>
            </a:extLst>
          </p:cNvPr>
          <p:cNvSpPr txBox="1">
            <a:spLocks noChangeArrowheads="1"/>
          </p:cNvSpPr>
          <p:nvPr/>
        </p:nvSpPr>
        <p:spPr bwMode="auto">
          <a:xfrm>
            <a:off x="8305800" y="5358771"/>
            <a:ext cx="2340369" cy="584829"/>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b" anchorCtr="0" compatLnSpc="1">
            <a:prstTxWarp prst="textNoShape">
              <a:avLst/>
            </a:prstTxWarp>
          </a:bodyPr>
          <a:lstStyle>
            <a:lvl1pPr marL="0" indent="0" algn="l" rtl="0" eaLnBrk="0" fontAlgn="base" hangingPunct="0">
              <a:spcBef>
                <a:spcPct val="20000"/>
              </a:spcBef>
              <a:spcAft>
                <a:spcPct val="0"/>
              </a:spcAft>
              <a:buClr>
                <a:schemeClr val="accent1"/>
              </a:buClr>
              <a:buNone/>
              <a:defRPr sz="2000">
                <a:solidFill>
                  <a:schemeClr val="tx1"/>
                </a:solidFill>
                <a:latin typeface="Maiandra GD" panose="020E0502030308020204" pitchFamily="34" charset="0"/>
                <a:ea typeface="ＭＳ Ｐゴシック" charset="0"/>
                <a:cs typeface="Maiandra GD" panose="020E0502030308020204" pitchFamily="34" charset="0"/>
              </a:defRPr>
            </a:lvl1pPr>
            <a:lvl2pPr marL="457200" indent="0" algn="l" rtl="0" eaLnBrk="0" fontAlgn="base" hangingPunct="0">
              <a:spcBef>
                <a:spcPct val="20000"/>
              </a:spcBef>
              <a:spcAft>
                <a:spcPct val="0"/>
              </a:spcAft>
              <a:buClr>
                <a:schemeClr val="accent2"/>
              </a:buClr>
              <a:buNone/>
              <a:defRPr sz="1800">
                <a:solidFill>
                  <a:schemeClr val="tx1"/>
                </a:solidFill>
                <a:latin typeface="Maiandra GD" panose="020E0502030308020204" pitchFamily="34" charset="0"/>
                <a:ea typeface="ＭＳ Ｐゴシック" charset="0"/>
              </a:defRPr>
            </a:lvl2pPr>
            <a:lvl3pPr marL="914400" indent="0" algn="l" rtl="0" eaLnBrk="0" fontAlgn="base" hangingPunct="0">
              <a:spcBef>
                <a:spcPct val="20000"/>
              </a:spcBef>
              <a:spcAft>
                <a:spcPct val="0"/>
              </a:spcAft>
              <a:buNone/>
              <a:defRPr sz="1600">
                <a:solidFill>
                  <a:schemeClr val="tx1"/>
                </a:solidFill>
                <a:latin typeface="Maiandra GD" panose="020E0502030308020204" pitchFamily="34" charset="0"/>
                <a:ea typeface="ＭＳ Ｐゴシック" charset="0"/>
              </a:defRPr>
            </a:lvl3pPr>
            <a:lvl4pPr marL="1371600" indent="0" algn="l" rtl="0" eaLnBrk="0" fontAlgn="base" hangingPunct="0">
              <a:spcBef>
                <a:spcPct val="20000"/>
              </a:spcBef>
              <a:spcAft>
                <a:spcPct val="0"/>
              </a:spcAft>
              <a:buNone/>
              <a:defRPr sz="1400">
                <a:solidFill>
                  <a:schemeClr val="tx1"/>
                </a:solidFill>
                <a:latin typeface="Maiandra GD" panose="020E0502030308020204" pitchFamily="34" charset="0"/>
                <a:ea typeface="ＭＳ Ｐゴシック" charset="0"/>
              </a:defRPr>
            </a:lvl4pPr>
            <a:lvl5pPr marL="1828800" indent="0" algn="l" rtl="0" eaLnBrk="0" fontAlgn="base" hangingPunct="0">
              <a:spcBef>
                <a:spcPct val="20000"/>
              </a:spcBef>
              <a:spcAft>
                <a:spcPct val="0"/>
              </a:spcAft>
              <a:buNone/>
              <a:defRPr sz="1400">
                <a:solidFill>
                  <a:schemeClr val="tx1"/>
                </a:solidFill>
                <a:latin typeface="Maiandra GD" panose="020E0502030308020204" pitchFamily="34" charset="0"/>
                <a:ea typeface="ＭＳ Ｐゴシック" charset="0"/>
              </a:defRPr>
            </a:lvl5pPr>
            <a:lvl6pPr marL="2286000" indent="0" algn="l" rtl="0" eaLnBrk="0" fontAlgn="base" hangingPunct="0">
              <a:spcBef>
                <a:spcPct val="20000"/>
              </a:spcBef>
              <a:spcAft>
                <a:spcPct val="0"/>
              </a:spcAft>
              <a:buNone/>
              <a:defRPr sz="1400">
                <a:solidFill>
                  <a:schemeClr val="tx1"/>
                </a:solidFill>
                <a:latin typeface="+mn-lt"/>
              </a:defRPr>
            </a:lvl6pPr>
            <a:lvl7pPr marL="2743200" indent="0" algn="l" rtl="0" eaLnBrk="0" fontAlgn="base" hangingPunct="0">
              <a:spcBef>
                <a:spcPct val="20000"/>
              </a:spcBef>
              <a:spcAft>
                <a:spcPct val="0"/>
              </a:spcAft>
              <a:buNone/>
              <a:defRPr sz="1400">
                <a:solidFill>
                  <a:schemeClr val="tx1"/>
                </a:solidFill>
                <a:latin typeface="+mn-lt"/>
              </a:defRPr>
            </a:lvl7pPr>
            <a:lvl8pPr marL="3200400" indent="0" algn="l" rtl="0" eaLnBrk="0" fontAlgn="base" hangingPunct="0">
              <a:spcBef>
                <a:spcPct val="20000"/>
              </a:spcBef>
              <a:spcAft>
                <a:spcPct val="0"/>
              </a:spcAft>
              <a:buNone/>
              <a:defRPr sz="1400">
                <a:solidFill>
                  <a:schemeClr val="tx1"/>
                </a:solidFill>
                <a:latin typeface="+mn-lt"/>
              </a:defRPr>
            </a:lvl8pPr>
            <a:lvl9pPr marL="3657600" indent="0" algn="l" rtl="0" eaLnBrk="0" fontAlgn="base" hangingPunct="0">
              <a:spcBef>
                <a:spcPct val="20000"/>
              </a:spcBef>
              <a:spcAft>
                <a:spcPct val="0"/>
              </a:spcAft>
              <a:buNone/>
              <a:defRPr sz="1400">
                <a:solidFill>
                  <a:schemeClr val="tx1"/>
                </a:solidFill>
                <a:latin typeface="+mn-lt"/>
              </a:defRPr>
            </a:lvl9pPr>
          </a:lstStyle>
          <a:p>
            <a:pPr marL="285750" indent="-285750">
              <a:spcBef>
                <a:spcPts val="0"/>
              </a:spcBef>
            </a:pPr>
            <a:r>
              <a:rPr lang="en-US" altLang="en-US" sz="1200" kern="0" dirty="0">
                <a:solidFill>
                  <a:srgbClr val="000000"/>
                </a:solidFill>
              </a:rPr>
              <a:t>Professor Dr. Jeffrey K. Liker</a:t>
            </a:r>
          </a:p>
          <a:p>
            <a:pPr>
              <a:spcBef>
                <a:spcPts val="0"/>
              </a:spcBef>
            </a:pPr>
            <a:r>
              <a:rPr lang="en-US" altLang="en-US" sz="1050" kern="0" dirty="0"/>
              <a:t>Industrial &amp; Operations Engineering</a:t>
            </a:r>
            <a:br>
              <a:rPr lang="en-US" altLang="en-US" sz="1050" kern="0" dirty="0"/>
            </a:br>
            <a:r>
              <a:rPr lang="en-US" altLang="en-US" sz="1050" kern="0" dirty="0"/>
              <a:t>The University of Michigan</a:t>
            </a:r>
            <a:endParaRPr lang="en-US" altLang="en-US" sz="1200" kern="0" dirty="0"/>
          </a:p>
        </p:txBody>
      </p:sp>
    </p:spTree>
    <p:extLst>
      <p:ext uri="{BB962C8B-B14F-4D97-AF65-F5344CB8AC3E}">
        <p14:creationId xmlns:p14="http://schemas.microsoft.com/office/powerpoint/2010/main" val="2194113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11811000" cy="5105400"/>
          </a:xfrm>
        </p:spPr>
        <p:txBody>
          <a:bodyPr/>
          <a:lstStyle/>
          <a:p>
            <a:pPr>
              <a:buFont typeface="+mj-lt"/>
              <a:buAutoNum type="arabicPeriod"/>
            </a:pPr>
            <a:r>
              <a:rPr lang="en-US" sz="1800" dirty="0">
                <a:effectLst>
                  <a:outerShdw blurRad="38100" dist="38100" dir="2700000" algn="tl">
                    <a:srgbClr val="C0C0C0"/>
                  </a:outerShdw>
                </a:effectLst>
              </a:rPr>
              <a:t>Base your management decisions on a long-term philosophy, even at the expense of short-term financial goals.</a:t>
            </a:r>
          </a:p>
          <a:p>
            <a:pPr>
              <a:buFont typeface="+mj-lt"/>
              <a:buAutoNum type="arabicPeriod"/>
            </a:pPr>
            <a:r>
              <a:rPr lang="en-US" sz="1800" dirty="0">
                <a:effectLst>
                  <a:outerShdw blurRad="38100" dist="38100" dir="2700000" algn="tl">
                    <a:srgbClr val="C0C0C0"/>
                  </a:outerShdw>
                </a:effectLst>
              </a:rPr>
              <a:t>Create a continuous process flow to bring problems to the surface.</a:t>
            </a:r>
          </a:p>
          <a:p>
            <a:pPr>
              <a:buFont typeface="+mj-lt"/>
              <a:buAutoNum type="arabicPeriod"/>
            </a:pPr>
            <a:r>
              <a:rPr lang="en-US" sz="1800" dirty="0">
                <a:effectLst>
                  <a:outerShdw blurRad="38100" dist="38100" dir="2700000" algn="tl">
                    <a:srgbClr val="C0C0C0"/>
                  </a:outerShdw>
                </a:effectLst>
              </a:rPr>
              <a:t>Use “</a:t>
            </a:r>
            <a:r>
              <a:rPr lang="en-US" sz="1800" dirty="0">
                <a:solidFill>
                  <a:srgbClr val="00B050"/>
                </a:solidFill>
                <a:effectLst>
                  <a:outerShdw blurRad="38100" dist="38100" dir="2700000" algn="tl">
                    <a:srgbClr val="C0C0C0"/>
                  </a:outerShdw>
                </a:effectLst>
              </a:rPr>
              <a:t>pull</a:t>
            </a:r>
            <a:r>
              <a:rPr lang="en-US" sz="1800" dirty="0">
                <a:effectLst>
                  <a:outerShdw blurRad="38100" dist="38100" dir="2700000" algn="tl">
                    <a:srgbClr val="C0C0C0"/>
                  </a:outerShdw>
                </a:effectLst>
              </a:rPr>
              <a:t>” systems to avoid overproduction.</a:t>
            </a:r>
          </a:p>
          <a:p>
            <a:pPr>
              <a:buFont typeface="+mj-lt"/>
              <a:buAutoNum type="arabicPeriod"/>
            </a:pPr>
            <a:r>
              <a:rPr lang="en-US" sz="1800" dirty="0">
                <a:effectLst>
                  <a:outerShdw blurRad="38100" dist="38100" dir="2700000" algn="tl">
                    <a:srgbClr val="C0C0C0"/>
                  </a:outerShdw>
                </a:effectLst>
              </a:rPr>
              <a:t>Level out the workload (</a:t>
            </a:r>
            <a:r>
              <a:rPr lang="en-US" sz="1800" dirty="0" err="1">
                <a:solidFill>
                  <a:srgbClr val="00B050"/>
                </a:solidFill>
                <a:effectLst>
                  <a:outerShdw blurRad="38100" dist="38100" dir="2700000" algn="tl">
                    <a:srgbClr val="C0C0C0"/>
                  </a:outerShdw>
                </a:effectLst>
              </a:rPr>
              <a:t>heijunka</a:t>
            </a:r>
            <a:r>
              <a:rPr lang="en-US" sz="1800" dirty="0">
                <a:effectLst>
                  <a:outerShdw blurRad="38100" dist="38100" dir="2700000" algn="tl">
                    <a:srgbClr val="C0C0C0"/>
                  </a:outerShdw>
                </a:effectLst>
              </a:rPr>
              <a:t>). (Work like the tortoise, not the hare.)</a:t>
            </a:r>
          </a:p>
          <a:p>
            <a:pPr>
              <a:buFont typeface="+mj-lt"/>
              <a:buAutoNum type="arabicPeriod"/>
            </a:pPr>
            <a:r>
              <a:rPr lang="en-US" sz="1800" dirty="0">
                <a:effectLst>
                  <a:outerShdw blurRad="38100" dist="38100" dir="2700000" algn="tl">
                    <a:srgbClr val="C0C0C0"/>
                  </a:outerShdw>
                </a:effectLst>
              </a:rPr>
              <a:t>Build a culture of stopping to fix problems, to get quality right the first time.</a:t>
            </a:r>
          </a:p>
          <a:p>
            <a:pPr>
              <a:buFont typeface="+mj-lt"/>
              <a:buAutoNum type="arabicPeriod"/>
            </a:pPr>
            <a:r>
              <a:rPr lang="en-US" sz="1800" dirty="0">
                <a:effectLst>
                  <a:outerShdw blurRad="38100" dist="38100" dir="2700000" algn="tl">
                    <a:srgbClr val="C0C0C0"/>
                  </a:outerShdw>
                </a:effectLst>
              </a:rPr>
              <a:t>Standardized tasks and processes are the foundation for continuous improvement and employee empowerment.</a:t>
            </a:r>
          </a:p>
          <a:p>
            <a:pPr>
              <a:buFont typeface="+mj-lt"/>
              <a:buAutoNum type="arabicPeriod"/>
            </a:pPr>
            <a:r>
              <a:rPr lang="en-US" sz="1800" dirty="0">
                <a:effectLst>
                  <a:outerShdw blurRad="38100" dist="38100" dir="2700000" algn="tl">
                    <a:srgbClr val="C0C0C0"/>
                  </a:outerShdw>
                </a:effectLst>
              </a:rPr>
              <a:t>Use visual control so no problems are hidden.</a:t>
            </a:r>
            <a:r>
              <a:rPr lang="en-US" sz="1800" dirty="0"/>
              <a:t>   </a:t>
            </a:r>
            <a:r>
              <a:rPr lang="en-US" sz="1800" dirty="0">
                <a:effectLst>
                  <a:outerShdw blurRad="38100" dist="38100" dir="2700000" algn="tl">
                    <a:srgbClr val="C0C0C0"/>
                  </a:outerShdw>
                </a:effectLst>
              </a:rPr>
              <a:t>  </a:t>
            </a:r>
          </a:p>
          <a:p>
            <a:pPr>
              <a:buFont typeface="+mj-lt"/>
              <a:buAutoNum type="arabicPeriod"/>
            </a:pPr>
            <a:r>
              <a:rPr lang="en-US" sz="1800" dirty="0">
                <a:effectLst>
                  <a:outerShdw blurRad="38100" dist="38100" dir="2700000" algn="tl">
                    <a:srgbClr val="C0C0C0"/>
                  </a:outerShdw>
                </a:effectLst>
              </a:rPr>
              <a:t>Use only reliable, thoroughly tested technology that serves your people and processes.</a:t>
            </a:r>
          </a:p>
          <a:p>
            <a:pPr>
              <a:buFont typeface="+mj-lt"/>
              <a:buAutoNum type="arabicPeriod"/>
            </a:pPr>
            <a:r>
              <a:rPr lang="en-US" sz="1800" dirty="0">
                <a:effectLst>
                  <a:outerShdw blurRad="38100" dist="38100" dir="2700000" algn="tl">
                    <a:srgbClr val="C0C0C0"/>
                  </a:outerShdw>
                </a:effectLst>
              </a:rPr>
              <a:t>Grow leaders who thoroughly understand the work, live the philosophy, and teach it to others.</a:t>
            </a:r>
          </a:p>
          <a:p>
            <a:pPr>
              <a:buFont typeface="+mj-lt"/>
              <a:buAutoNum type="arabicPeriod"/>
            </a:pPr>
            <a:r>
              <a:rPr lang="en-US" sz="1800" dirty="0">
                <a:effectLst>
                  <a:outerShdw blurRad="38100" dist="38100" dir="2700000" algn="tl">
                    <a:srgbClr val="C0C0C0"/>
                  </a:outerShdw>
                </a:effectLst>
              </a:rPr>
              <a:t>Develop exceptional people and teams who follow your company’s philosophy.</a:t>
            </a:r>
          </a:p>
          <a:p>
            <a:pPr>
              <a:buFont typeface="+mj-lt"/>
              <a:buAutoNum type="arabicPeriod"/>
            </a:pPr>
            <a:r>
              <a:rPr lang="en-US" sz="1800" dirty="0">
                <a:effectLst>
                  <a:outerShdw blurRad="38100" dist="38100" dir="2700000" algn="tl">
                    <a:srgbClr val="C0C0C0"/>
                  </a:outerShdw>
                </a:effectLst>
              </a:rPr>
              <a:t>Respect your extended network of partners and suppliers by challenging them and helping them improve.</a:t>
            </a:r>
          </a:p>
          <a:p>
            <a:pPr>
              <a:buFont typeface="+mj-lt"/>
              <a:buAutoNum type="arabicPeriod"/>
            </a:pPr>
            <a:r>
              <a:rPr lang="en-US" sz="1800" dirty="0">
                <a:effectLst>
                  <a:outerShdw blurRad="38100" dist="38100" dir="2700000" algn="tl">
                    <a:srgbClr val="C0C0C0"/>
                  </a:outerShdw>
                </a:effectLst>
              </a:rPr>
              <a:t>Go and see for yourself to thoroughly understand the situation (</a:t>
            </a:r>
            <a:r>
              <a:rPr lang="en-US" sz="1800" dirty="0" err="1">
                <a:solidFill>
                  <a:srgbClr val="00B050"/>
                </a:solidFill>
                <a:effectLst>
                  <a:outerShdw blurRad="38100" dist="38100" dir="2700000" algn="tl">
                    <a:srgbClr val="C0C0C0"/>
                  </a:outerShdw>
                </a:effectLst>
              </a:rPr>
              <a:t>genchi</a:t>
            </a:r>
            <a:r>
              <a:rPr lang="en-US" sz="1800" dirty="0">
                <a:solidFill>
                  <a:srgbClr val="00B050"/>
                </a:solidFill>
                <a:effectLst>
                  <a:outerShdw blurRad="38100" dist="38100" dir="2700000" algn="tl">
                    <a:srgbClr val="C0C0C0"/>
                  </a:outerShdw>
                </a:effectLst>
              </a:rPr>
              <a:t> </a:t>
            </a:r>
            <a:r>
              <a:rPr lang="en-US" sz="1800" dirty="0" err="1">
                <a:solidFill>
                  <a:srgbClr val="00B050"/>
                </a:solidFill>
                <a:effectLst>
                  <a:outerShdw blurRad="38100" dist="38100" dir="2700000" algn="tl">
                    <a:srgbClr val="C0C0C0"/>
                  </a:outerShdw>
                </a:effectLst>
              </a:rPr>
              <a:t>genbutsu</a:t>
            </a:r>
            <a:r>
              <a:rPr lang="en-US" sz="1800" dirty="0">
                <a:effectLst>
                  <a:outerShdw blurRad="38100" dist="38100" dir="2700000" algn="tl">
                    <a:srgbClr val="C0C0C0"/>
                  </a:outerShdw>
                </a:effectLst>
              </a:rPr>
              <a:t>).</a:t>
            </a:r>
          </a:p>
          <a:p>
            <a:pPr>
              <a:buFont typeface="+mj-lt"/>
              <a:buAutoNum type="arabicPeriod"/>
            </a:pPr>
            <a:r>
              <a:rPr lang="en-US" sz="1800" dirty="0">
                <a:effectLst>
                  <a:outerShdw blurRad="38100" dist="38100" dir="2700000" algn="tl">
                    <a:srgbClr val="C0C0C0"/>
                  </a:outerShdw>
                </a:effectLst>
              </a:rPr>
              <a:t>Make decisions slowly by consensus, thoroughly considering all options; implement decisions rapidly  (</a:t>
            </a:r>
            <a:r>
              <a:rPr lang="en-US" sz="1800" dirty="0" err="1">
                <a:solidFill>
                  <a:srgbClr val="00B050"/>
                </a:solidFill>
                <a:effectLst>
                  <a:outerShdw blurRad="38100" dist="38100" dir="2700000" algn="tl">
                    <a:srgbClr val="C0C0C0"/>
                  </a:outerShdw>
                </a:effectLst>
              </a:rPr>
              <a:t>nemawashi</a:t>
            </a:r>
            <a:r>
              <a:rPr lang="en-US" sz="1800" dirty="0">
                <a:effectLst>
                  <a:outerShdw blurRad="38100" dist="38100" dir="2700000" algn="tl">
                    <a:srgbClr val="C0C0C0"/>
                  </a:outerShdw>
                </a:effectLst>
              </a:rPr>
              <a:t>).</a:t>
            </a:r>
          </a:p>
          <a:p>
            <a:pPr>
              <a:buFont typeface="+mj-lt"/>
              <a:buAutoNum type="arabicPeriod"/>
            </a:pPr>
            <a:r>
              <a:rPr lang="en-US" sz="1800" dirty="0">
                <a:effectLst>
                  <a:outerShdw blurRad="38100" dist="38100" dir="2700000" algn="tl">
                    <a:srgbClr val="C0C0C0"/>
                  </a:outerShdw>
                </a:effectLst>
              </a:rPr>
              <a:t>Become a learning organization through relentless reflection (</a:t>
            </a:r>
            <a:r>
              <a:rPr lang="en-US" sz="1800" dirty="0" err="1">
                <a:solidFill>
                  <a:srgbClr val="00B050"/>
                </a:solidFill>
                <a:effectLst>
                  <a:outerShdw blurRad="38100" dist="38100" dir="2700000" algn="tl">
                    <a:srgbClr val="C0C0C0"/>
                  </a:outerShdw>
                </a:effectLst>
              </a:rPr>
              <a:t>hansei</a:t>
            </a:r>
            <a:r>
              <a:rPr lang="en-US" sz="1800" dirty="0">
                <a:effectLst>
                  <a:outerShdw blurRad="38100" dist="38100" dir="2700000" algn="tl">
                    <a:srgbClr val="C0C0C0"/>
                  </a:outerShdw>
                </a:effectLst>
              </a:rPr>
              <a:t>) and continuous improvement (</a:t>
            </a:r>
            <a:r>
              <a:rPr lang="en-US" sz="1800" dirty="0">
                <a:solidFill>
                  <a:srgbClr val="00B050"/>
                </a:solidFill>
                <a:effectLst>
                  <a:outerShdw blurRad="38100" dist="38100" dir="2700000" algn="tl">
                    <a:srgbClr val="C0C0C0"/>
                  </a:outerShdw>
                </a:effectLst>
              </a:rPr>
              <a:t>kaizen</a:t>
            </a:r>
            <a:r>
              <a:rPr lang="en-US" sz="1800" dirty="0">
                <a:effectLst>
                  <a:outerShdw blurRad="38100" dist="38100" dir="2700000" algn="tl">
                    <a:srgbClr val="C0C0C0"/>
                  </a:outerShdw>
                </a:effectLst>
              </a:rPr>
              <a:t>).</a:t>
            </a:r>
          </a:p>
        </p:txBody>
      </p:sp>
      <p:sp>
        <p:nvSpPr>
          <p:cNvPr id="4" name="Slide Number Placeholder 3"/>
          <p:cNvSpPr>
            <a:spLocks noGrp="1"/>
          </p:cNvSpPr>
          <p:nvPr>
            <p:ph type="sldNum" sz="quarter" idx="12"/>
          </p:nvPr>
        </p:nvSpPr>
        <p:spPr/>
        <p:txBody>
          <a:bodyPr/>
          <a:lstStyle/>
          <a:p>
            <a:pPr>
              <a:defRPr/>
            </a:pPr>
            <a:fld id="{C23BD001-0202-4C63-B30F-8B9526205DA0}" type="slidenum">
              <a:rPr lang="en-US" altLang="en-US" smtClean="0"/>
              <a:pPr>
                <a:defRPr/>
              </a:pPr>
              <a:t>17</a:t>
            </a:fld>
            <a:endParaRPr lang="en-US" altLang="en-US"/>
          </a:p>
        </p:txBody>
      </p:sp>
      <p:sp>
        <p:nvSpPr>
          <p:cNvPr id="6" name="Title 1"/>
          <p:cNvSpPr>
            <a:spLocks noGrp="1"/>
          </p:cNvSpPr>
          <p:nvPr>
            <p:ph type="title"/>
          </p:nvPr>
        </p:nvSpPr>
        <p:spPr>
          <a:xfrm>
            <a:off x="914400" y="76200"/>
            <a:ext cx="10363200" cy="1158367"/>
          </a:xfrm>
        </p:spPr>
        <p:txBody>
          <a:bodyPr/>
          <a:lstStyle/>
          <a:p>
            <a:pPr lvl="1">
              <a:spcBef>
                <a:spcPts val="0"/>
              </a:spcBef>
              <a:buFont typeface="Wingdings" pitchFamily="2" charset="2"/>
              <a:buNone/>
              <a:defRPr/>
            </a:pPr>
            <a:r>
              <a:rPr lang="en-US" sz="4000" b="1" u="sng" dirty="0">
                <a:effectLst>
                  <a:outerShdw blurRad="38100" dist="38100" dir="2700000" algn="tl">
                    <a:srgbClr val="000000"/>
                  </a:outerShdw>
                </a:effectLst>
                <a:latin typeface="Maiandra GD" panose="020E0502030308020204" pitchFamily="34" charset="0"/>
              </a:rPr>
              <a:t>The Toyota Way</a:t>
            </a:r>
            <a:br>
              <a:rPr lang="en-US" sz="6000" b="1" dirty="0">
                <a:effectLst>
                  <a:outerShdw blurRad="38100" dist="38100" dir="2700000" algn="tl">
                    <a:srgbClr val="000000"/>
                  </a:outerShdw>
                </a:effectLst>
                <a:latin typeface="Maiandra GD" panose="020E0502030308020204" pitchFamily="34" charset="0"/>
              </a:rPr>
            </a:br>
            <a:r>
              <a:rPr lang="en-US" sz="2600" b="1" dirty="0">
                <a:latin typeface="Maiandra GD" panose="020E0502030308020204" pitchFamily="34" charset="0"/>
              </a:rPr>
              <a:t>14 Management Principles</a:t>
            </a:r>
            <a:endParaRPr lang="en-GB" sz="2600" dirty="0">
              <a:latin typeface="Maiandra GD" panose="020E0502030308020204" pitchFamily="34" charset="0"/>
            </a:endParaRPr>
          </a:p>
        </p:txBody>
      </p:sp>
    </p:spTree>
    <p:extLst>
      <p:ext uri="{BB962C8B-B14F-4D97-AF65-F5344CB8AC3E}">
        <p14:creationId xmlns:p14="http://schemas.microsoft.com/office/powerpoint/2010/main" val="232682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67025" y="17611"/>
            <a:ext cx="5870575" cy="772318"/>
          </a:xfrm>
        </p:spPr>
        <p:txBody>
          <a:bodyPr rtlCol="0">
            <a:noAutofit/>
          </a:bodyPr>
          <a:lstStyle/>
          <a:p>
            <a:pPr fontAlgn="auto">
              <a:spcAft>
                <a:spcPts val="0"/>
              </a:spcAft>
              <a:defRPr/>
            </a:pPr>
            <a:r>
              <a:rPr lang="en-US" altLang="en-US" sz="3200" dirty="0">
                <a:solidFill>
                  <a:srgbClr val="EB0B0A"/>
                </a:solidFill>
              </a:rPr>
              <a:t>Toyota Leadership Model</a:t>
            </a:r>
            <a:endParaRPr lang="en-US" altLang="en-US" sz="4800" dirty="0">
              <a:solidFill>
                <a:srgbClr val="000066"/>
              </a:solidFill>
            </a:endParaRPr>
          </a:p>
        </p:txBody>
      </p:sp>
      <p:sp>
        <p:nvSpPr>
          <p:cNvPr id="34830" name="Rectangle 21"/>
          <p:cNvSpPr>
            <a:spLocks noChangeArrowheads="1"/>
          </p:cNvSpPr>
          <p:nvPr/>
        </p:nvSpPr>
        <p:spPr bwMode="auto">
          <a:xfrm>
            <a:off x="12417425" y="37369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New Roman" panose="02020603050405020304" pitchFamily="18" charset="0"/>
            </a:endParaRPr>
          </a:p>
        </p:txBody>
      </p:sp>
      <p:sp>
        <p:nvSpPr>
          <p:cNvPr id="2" name="Slide Number Placeholder 1"/>
          <p:cNvSpPr>
            <a:spLocks noGrp="1"/>
          </p:cNvSpPr>
          <p:nvPr>
            <p:ph type="sldNum" sz="quarter" idx="12"/>
          </p:nvPr>
        </p:nvSpPr>
        <p:spPr>
          <a:xfrm>
            <a:off x="9423400" y="6248400"/>
            <a:ext cx="2540000" cy="457200"/>
          </a:xfrm>
        </p:spPr>
        <p:txBody>
          <a:bodyPr/>
          <a:lstStyle/>
          <a:p>
            <a:fld id="{1C7C9BB1-D925-4011-AA96-BD2CC0183AB8}" type="slidenum">
              <a:rPr lang="en-US" altLang="en-US" smtClean="0">
                <a:latin typeface="Maiandra GD" panose="020E0502030308020204" pitchFamily="34" charset="0"/>
              </a:rPr>
              <a:pPr/>
              <a:t>18</a:t>
            </a:fld>
            <a:endParaRPr lang="en-US" altLang="en-US">
              <a:latin typeface="Maiandra GD" panose="020E0502030308020204" pitchFamily="34" charset="0"/>
            </a:endParaRPr>
          </a:p>
        </p:txBody>
      </p:sp>
      <p:grpSp>
        <p:nvGrpSpPr>
          <p:cNvPr id="3" name="Group 2">
            <a:extLst>
              <a:ext uri="{FF2B5EF4-FFF2-40B4-BE49-F238E27FC236}">
                <a16:creationId xmlns:a16="http://schemas.microsoft.com/office/drawing/2014/main" id="{42679DC0-9386-48AC-B68C-DD266D2447BB}"/>
              </a:ext>
            </a:extLst>
          </p:cNvPr>
          <p:cNvGrpSpPr/>
          <p:nvPr/>
        </p:nvGrpSpPr>
        <p:grpSpPr>
          <a:xfrm>
            <a:off x="228601" y="1255495"/>
            <a:ext cx="6578072" cy="4459505"/>
            <a:chOff x="152400" y="1255495"/>
            <a:chExt cx="7544692" cy="4869794"/>
          </a:xfrm>
        </p:grpSpPr>
        <p:grpSp>
          <p:nvGrpSpPr>
            <p:cNvPr id="34819" name="Group 3"/>
            <p:cNvGrpSpPr>
              <a:grpSpLocks/>
            </p:cNvGrpSpPr>
            <p:nvPr/>
          </p:nvGrpSpPr>
          <p:grpSpPr bwMode="auto">
            <a:xfrm>
              <a:off x="1677292" y="1865095"/>
              <a:ext cx="6019800" cy="3657600"/>
              <a:chOff x="1200" y="1008"/>
              <a:chExt cx="3792" cy="2304"/>
            </a:xfrm>
          </p:grpSpPr>
          <p:sp>
            <p:nvSpPr>
              <p:cNvPr id="34838" name="Rectangle 4"/>
              <p:cNvSpPr>
                <a:spLocks noChangeArrowheads="1"/>
              </p:cNvSpPr>
              <p:nvPr/>
            </p:nvSpPr>
            <p:spPr bwMode="auto">
              <a:xfrm>
                <a:off x="1200" y="1008"/>
                <a:ext cx="3792" cy="2304"/>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MY" altLang="en-US" sz="3200">
                  <a:latin typeface="Maiandra GD" panose="020E0502030308020204" pitchFamily="34" charset="0"/>
                </a:endParaRPr>
              </a:p>
            </p:txBody>
          </p:sp>
          <p:sp>
            <p:nvSpPr>
              <p:cNvPr id="34839" name="Line 5"/>
              <p:cNvSpPr>
                <a:spLocks noChangeShapeType="1"/>
              </p:cNvSpPr>
              <p:nvPr/>
            </p:nvSpPr>
            <p:spPr bwMode="auto">
              <a:xfrm>
                <a:off x="3072" y="1008"/>
                <a:ext cx="0" cy="2304"/>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latin typeface="Maiandra GD" panose="020E0502030308020204" pitchFamily="34" charset="0"/>
                </a:endParaRPr>
              </a:p>
            </p:txBody>
          </p:sp>
          <p:sp>
            <p:nvSpPr>
              <p:cNvPr id="34840" name="Line 6"/>
              <p:cNvSpPr>
                <a:spLocks noChangeShapeType="1"/>
              </p:cNvSpPr>
              <p:nvPr/>
            </p:nvSpPr>
            <p:spPr bwMode="auto">
              <a:xfrm>
                <a:off x="1200" y="2160"/>
                <a:ext cx="3792"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latin typeface="Maiandra GD" panose="020E0502030308020204" pitchFamily="34" charset="0"/>
                </a:endParaRPr>
              </a:p>
            </p:txBody>
          </p:sp>
        </p:grpSp>
        <p:sp>
          <p:nvSpPr>
            <p:cNvPr id="34837" name="Text Box 9"/>
            <p:cNvSpPr txBox="1">
              <a:spLocks noChangeArrowheads="1"/>
            </p:cNvSpPr>
            <p:nvPr/>
          </p:nvSpPr>
          <p:spPr bwMode="auto">
            <a:xfrm>
              <a:off x="460178" y="4246347"/>
              <a:ext cx="1064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b="1" dirty="0">
                  <a:solidFill>
                    <a:srgbClr val="000066"/>
                  </a:solidFill>
                  <a:latin typeface="Maiandra GD" panose="020E0502030308020204" pitchFamily="34" charset="0"/>
                </a:rPr>
                <a:t>Top-Down</a:t>
              </a:r>
            </a:p>
            <a:p>
              <a:pPr algn="ctr" eaLnBrk="1" hangingPunct="1">
                <a:lnSpc>
                  <a:spcPct val="100000"/>
                </a:lnSpc>
                <a:spcBef>
                  <a:spcPct val="0"/>
                </a:spcBef>
                <a:buFontTx/>
                <a:buNone/>
              </a:pPr>
              <a:r>
                <a:rPr lang="en-US" altLang="en-US" sz="1400" b="1" dirty="0">
                  <a:solidFill>
                    <a:srgbClr val="000066"/>
                  </a:solidFill>
                  <a:latin typeface="Maiandra GD" panose="020E0502030308020204" pitchFamily="34" charset="0"/>
                </a:rPr>
                <a:t>(Directives)</a:t>
              </a:r>
              <a:endParaRPr lang="en-US" altLang="en-US" sz="1600" b="1" dirty="0">
                <a:solidFill>
                  <a:srgbClr val="000066"/>
                </a:solidFill>
                <a:latin typeface="Maiandra GD" panose="020E0502030308020204" pitchFamily="34" charset="0"/>
              </a:endParaRPr>
            </a:p>
          </p:txBody>
        </p:sp>
        <p:sp>
          <p:nvSpPr>
            <p:cNvPr id="34835" name="Text Box 12"/>
            <p:cNvSpPr txBox="1">
              <a:spLocks noChangeArrowheads="1"/>
            </p:cNvSpPr>
            <p:nvPr/>
          </p:nvSpPr>
          <p:spPr bwMode="auto">
            <a:xfrm>
              <a:off x="4649093" y="5602069"/>
              <a:ext cx="27622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b="1" dirty="0">
                  <a:solidFill>
                    <a:srgbClr val="000066"/>
                  </a:solidFill>
                  <a:latin typeface="Maiandra GD" panose="020E0502030308020204" pitchFamily="34" charset="0"/>
                </a:rPr>
                <a:t>In-depth Understanding of Work</a:t>
              </a:r>
              <a:endParaRPr lang="en-US" altLang="en-US" sz="1600" b="1" dirty="0">
                <a:solidFill>
                  <a:srgbClr val="000066"/>
                </a:solidFill>
                <a:latin typeface="Maiandra GD" panose="020E0502030308020204" pitchFamily="34" charset="0"/>
              </a:endParaRPr>
            </a:p>
          </p:txBody>
        </p:sp>
        <p:sp>
          <p:nvSpPr>
            <p:cNvPr id="34822" name="Text Box 13"/>
            <p:cNvSpPr txBox="1">
              <a:spLocks noChangeArrowheads="1"/>
            </p:cNvSpPr>
            <p:nvPr/>
          </p:nvSpPr>
          <p:spPr bwMode="auto">
            <a:xfrm>
              <a:off x="2001142" y="2169895"/>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rgbClr val="000099"/>
                  </a:solidFill>
                  <a:latin typeface="Maiandra GD" panose="020E0502030308020204" pitchFamily="34" charset="0"/>
                </a:rPr>
                <a:t>Group Facilitator</a:t>
              </a:r>
              <a:endParaRPr lang="en-US" altLang="en-US" sz="2000" b="1">
                <a:solidFill>
                  <a:srgbClr val="000099"/>
                </a:solidFill>
                <a:latin typeface="Maiandra GD" panose="020E0502030308020204" pitchFamily="34" charset="0"/>
              </a:endParaRPr>
            </a:p>
          </p:txBody>
        </p:sp>
        <p:sp>
          <p:nvSpPr>
            <p:cNvPr id="34823" name="Text Box 14"/>
            <p:cNvSpPr txBox="1">
              <a:spLocks noChangeArrowheads="1"/>
            </p:cNvSpPr>
            <p:nvPr/>
          </p:nvSpPr>
          <p:spPr bwMode="auto">
            <a:xfrm>
              <a:off x="2001142" y="3998695"/>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rgbClr val="000099"/>
                  </a:solidFill>
                  <a:latin typeface="Maiandra GD" panose="020E0502030308020204" pitchFamily="34" charset="0"/>
                </a:rPr>
                <a:t>Bureaucratic Manager</a:t>
              </a:r>
              <a:endParaRPr lang="en-US" altLang="en-US" sz="2000" b="1">
                <a:solidFill>
                  <a:srgbClr val="000099"/>
                </a:solidFill>
                <a:latin typeface="Maiandra GD" panose="020E0502030308020204" pitchFamily="34" charset="0"/>
              </a:endParaRPr>
            </a:p>
          </p:txBody>
        </p:sp>
        <p:sp>
          <p:nvSpPr>
            <p:cNvPr id="34824" name="Text Box 15"/>
            <p:cNvSpPr txBox="1">
              <a:spLocks noChangeArrowheads="1"/>
            </p:cNvSpPr>
            <p:nvPr/>
          </p:nvSpPr>
          <p:spPr bwMode="auto">
            <a:xfrm>
              <a:off x="4972942" y="3982820"/>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rgbClr val="000099"/>
                  </a:solidFill>
                  <a:latin typeface="Maiandra GD" panose="020E0502030308020204" pitchFamily="34" charset="0"/>
                </a:rPr>
                <a:t>Task Master</a:t>
              </a:r>
              <a:endParaRPr lang="en-US" altLang="en-US" sz="2000" b="1">
                <a:solidFill>
                  <a:srgbClr val="000099"/>
                </a:solidFill>
                <a:latin typeface="Maiandra GD" panose="020E0502030308020204" pitchFamily="34" charset="0"/>
              </a:endParaRPr>
            </a:p>
          </p:txBody>
        </p:sp>
        <p:sp>
          <p:nvSpPr>
            <p:cNvPr id="34825" name="Text Box 16"/>
            <p:cNvSpPr txBox="1">
              <a:spLocks noChangeArrowheads="1"/>
            </p:cNvSpPr>
            <p:nvPr/>
          </p:nvSpPr>
          <p:spPr bwMode="auto">
            <a:xfrm>
              <a:off x="4953892" y="1941295"/>
              <a:ext cx="2438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rgbClr val="000099"/>
                  </a:solidFill>
                  <a:latin typeface="Maiandra GD" panose="020E0502030308020204" pitchFamily="34" charset="0"/>
                </a:rPr>
                <a:t>Builder of Learning Organization</a:t>
              </a:r>
              <a:endParaRPr lang="en-US" altLang="en-US" sz="2000" b="1">
                <a:solidFill>
                  <a:srgbClr val="000099"/>
                </a:solidFill>
                <a:latin typeface="Maiandra GD" panose="020E0502030308020204" pitchFamily="34" charset="0"/>
              </a:endParaRPr>
            </a:p>
          </p:txBody>
        </p:sp>
        <p:sp>
          <p:nvSpPr>
            <p:cNvPr id="34826" name="Text Box 17"/>
            <p:cNvSpPr txBox="1">
              <a:spLocks noChangeArrowheads="1"/>
            </p:cNvSpPr>
            <p:nvPr/>
          </p:nvSpPr>
          <p:spPr bwMode="auto">
            <a:xfrm>
              <a:off x="2001142" y="2627095"/>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rgbClr val="CC0000"/>
                  </a:solidFill>
                  <a:latin typeface="Maiandra GD" panose="020E0502030308020204" pitchFamily="34" charset="0"/>
                </a:rPr>
                <a:t>“You’re Empowered”</a:t>
              </a:r>
              <a:endParaRPr lang="en-US" altLang="en-US" sz="2000" b="1">
                <a:solidFill>
                  <a:srgbClr val="CC0000"/>
                </a:solidFill>
                <a:latin typeface="Maiandra GD" panose="020E0502030308020204" pitchFamily="34" charset="0"/>
              </a:endParaRPr>
            </a:p>
          </p:txBody>
        </p:sp>
        <p:sp>
          <p:nvSpPr>
            <p:cNvPr id="34827" name="Text Box 18"/>
            <p:cNvSpPr txBox="1">
              <a:spLocks noChangeArrowheads="1"/>
            </p:cNvSpPr>
            <p:nvPr/>
          </p:nvSpPr>
          <p:spPr bwMode="auto">
            <a:xfrm>
              <a:off x="2001142" y="4774983"/>
              <a:ext cx="243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rgbClr val="CC0000"/>
                  </a:solidFill>
                  <a:latin typeface="Maiandra GD" panose="020E0502030308020204" pitchFamily="34" charset="0"/>
                </a:rPr>
                <a:t>“Follow the Rules”</a:t>
              </a:r>
              <a:endParaRPr lang="en-US" altLang="en-US" sz="2000" b="1">
                <a:solidFill>
                  <a:srgbClr val="CC0000"/>
                </a:solidFill>
                <a:latin typeface="Maiandra GD" panose="020E0502030308020204" pitchFamily="34" charset="0"/>
              </a:endParaRPr>
            </a:p>
          </p:txBody>
        </p:sp>
        <p:sp>
          <p:nvSpPr>
            <p:cNvPr id="34828" name="Text Box 19"/>
            <p:cNvSpPr txBox="1">
              <a:spLocks noChangeArrowheads="1"/>
            </p:cNvSpPr>
            <p:nvPr/>
          </p:nvSpPr>
          <p:spPr bwMode="auto">
            <a:xfrm>
              <a:off x="4972942" y="4455895"/>
              <a:ext cx="2438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rgbClr val="CC0000"/>
                  </a:solidFill>
                  <a:latin typeface="Maiandra GD" panose="020E0502030308020204" pitchFamily="34" charset="0"/>
                </a:rPr>
                <a:t>“Here is what to do and how--do it!”</a:t>
              </a:r>
              <a:endParaRPr lang="en-US" altLang="en-US" sz="2000" b="1" dirty="0">
                <a:solidFill>
                  <a:srgbClr val="CC0000"/>
                </a:solidFill>
                <a:latin typeface="Maiandra GD" panose="020E0502030308020204" pitchFamily="34" charset="0"/>
              </a:endParaRPr>
            </a:p>
          </p:txBody>
        </p:sp>
        <p:sp>
          <p:nvSpPr>
            <p:cNvPr id="34829" name="Text Box 20"/>
            <p:cNvSpPr txBox="1">
              <a:spLocks noChangeArrowheads="1"/>
            </p:cNvSpPr>
            <p:nvPr/>
          </p:nvSpPr>
          <p:spPr bwMode="auto">
            <a:xfrm>
              <a:off x="4972942" y="2627095"/>
              <a:ext cx="2438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a:solidFill>
                    <a:srgbClr val="CC0000"/>
                  </a:solidFill>
                  <a:latin typeface="Maiandra GD" panose="020E0502030308020204" pitchFamily="34" charset="0"/>
                </a:rPr>
                <a:t>“Here is our purpose and direction--I will guide and coach”</a:t>
              </a:r>
            </a:p>
          </p:txBody>
        </p:sp>
        <p:sp>
          <p:nvSpPr>
            <p:cNvPr id="34831" name="AutoShape 22"/>
            <p:cNvSpPr>
              <a:spLocks noChangeArrowheads="1"/>
            </p:cNvSpPr>
            <p:nvPr/>
          </p:nvSpPr>
          <p:spPr bwMode="auto">
            <a:xfrm>
              <a:off x="3277492" y="2209800"/>
              <a:ext cx="3200400" cy="2590800"/>
            </a:xfrm>
            <a:prstGeom prst="irregularSeal1">
              <a:avLst/>
            </a:prstGeom>
            <a:noFill/>
            <a:ln w="28575">
              <a:solidFill>
                <a:srgbClr val="00B05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000">
                <a:solidFill>
                  <a:srgbClr val="FF0000"/>
                </a:solidFill>
                <a:latin typeface="Maiandra GD" panose="020E0502030308020204" pitchFamily="34" charset="0"/>
              </a:endParaRPr>
            </a:p>
          </p:txBody>
        </p:sp>
        <p:sp>
          <p:nvSpPr>
            <p:cNvPr id="34832" name="Text Box 23"/>
            <p:cNvSpPr txBox="1">
              <a:spLocks noChangeArrowheads="1"/>
            </p:cNvSpPr>
            <p:nvPr/>
          </p:nvSpPr>
          <p:spPr bwMode="auto">
            <a:xfrm>
              <a:off x="4344292" y="1255495"/>
              <a:ext cx="21779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latin typeface="Maiandra GD" panose="020E0502030308020204" pitchFamily="34" charset="0"/>
                </a:rPr>
                <a:t>Toyota Leaders</a:t>
              </a:r>
            </a:p>
          </p:txBody>
        </p:sp>
        <p:sp>
          <p:nvSpPr>
            <p:cNvPr id="34833" name="Line 24"/>
            <p:cNvSpPr>
              <a:spLocks noChangeShapeType="1"/>
            </p:cNvSpPr>
            <p:nvPr/>
          </p:nvSpPr>
          <p:spPr bwMode="auto">
            <a:xfrm flipH="1">
              <a:off x="5106292" y="1712695"/>
              <a:ext cx="762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latin typeface="Maiandra GD" panose="020E0502030308020204" pitchFamily="34" charset="0"/>
              </a:endParaRPr>
            </a:p>
          </p:txBody>
        </p:sp>
        <p:sp>
          <p:nvSpPr>
            <p:cNvPr id="26" name="Text Box 11"/>
            <p:cNvSpPr txBox="1">
              <a:spLocks noChangeArrowheads="1"/>
            </p:cNvSpPr>
            <p:nvPr/>
          </p:nvSpPr>
          <p:spPr bwMode="auto">
            <a:xfrm>
              <a:off x="1677292" y="5602069"/>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b="1" dirty="0">
                  <a:solidFill>
                    <a:srgbClr val="000066"/>
                  </a:solidFill>
                  <a:latin typeface="Maiandra GD" panose="020E0502030308020204" pitchFamily="34" charset="0"/>
                </a:rPr>
                <a:t>General Management</a:t>
              </a:r>
            </a:p>
            <a:p>
              <a:pPr algn="ctr" eaLnBrk="1" hangingPunct="1">
                <a:lnSpc>
                  <a:spcPct val="100000"/>
                </a:lnSpc>
                <a:spcBef>
                  <a:spcPct val="0"/>
                </a:spcBef>
                <a:buFontTx/>
                <a:buNone/>
              </a:pPr>
              <a:r>
                <a:rPr lang="en-US" altLang="en-US" sz="1400" b="1" dirty="0">
                  <a:solidFill>
                    <a:srgbClr val="000066"/>
                  </a:solidFill>
                  <a:latin typeface="Maiandra GD" panose="020E0502030308020204" pitchFamily="34" charset="0"/>
                </a:rPr>
                <a:t>Expertise</a:t>
              </a:r>
              <a:endParaRPr lang="en-US" altLang="en-US" sz="1600" b="1" dirty="0">
                <a:solidFill>
                  <a:srgbClr val="000066"/>
                </a:solidFill>
                <a:latin typeface="Maiandra GD" panose="020E0502030308020204" pitchFamily="34" charset="0"/>
              </a:endParaRPr>
            </a:p>
          </p:txBody>
        </p:sp>
        <p:sp>
          <p:nvSpPr>
            <p:cNvPr id="27" name="Text Box 8"/>
            <p:cNvSpPr txBox="1">
              <a:spLocks noChangeArrowheads="1"/>
            </p:cNvSpPr>
            <p:nvPr/>
          </p:nvSpPr>
          <p:spPr bwMode="auto">
            <a:xfrm>
              <a:off x="152400" y="2554070"/>
              <a:ext cx="13724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b="1" dirty="0">
                  <a:solidFill>
                    <a:srgbClr val="000066"/>
                  </a:solidFill>
                  <a:latin typeface="Maiandra GD" panose="020E0502030308020204" pitchFamily="34" charset="0"/>
                </a:rPr>
                <a:t>Bottom-up</a:t>
              </a:r>
            </a:p>
            <a:p>
              <a:pPr algn="ctr" eaLnBrk="1" hangingPunct="1">
                <a:lnSpc>
                  <a:spcPct val="100000"/>
                </a:lnSpc>
                <a:spcBef>
                  <a:spcPct val="0"/>
                </a:spcBef>
                <a:buFontTx/>
                <a:buNone/>
              </a:pPr>
              <a:r>
                <a:rPr lang="en-US" altLang="en-US" sz="1400" b="1" dirty="0">
                  <a:solidFill>
                    <a:srgbClr val="000066"/>
                  </a:solidFill>
                  <a:latin typeface="Maiandra GD" panose="020E0502030308020204" pitchFamily="34" charset="0"/>
                </a:rPr>
                <a:t>(Development)</a:t>
              </a:r>
              <a:endParaRPr lang="en-US" altLang="en-US" sz="1600" b="1" dirty="0">
                <a:solidFill>
                  <a:srgbClr val="000066"/>
                </a:solidFill>
                <a:latin typeface="Maiandra GD" panose="020E0502030308020204" pitchFamily="34" charset="0"/>
              </a:endParaRPr>
            </a:p>
          </p:txBody>
        </p:sp>
      </p:grpSp>
      <p:grpSp>
        <p:nvGrpSpPr>
          <p:cNvPr id="25" name="Group 24">
            <a:extLst>
              <a:ext uri="{FF2B5EF4-FFF2-40B4-BE49-F238E27FC236}">
                <a16:creationId xmlns:a16="http://schemas.microsoft.com/office/drawing/2014/main" id="{92F262CC-D154-4723-A966-CD18E1BE3751}"/>
              </a:ext>
            </a:extLst>
          </p:cNvPr>
          <p:cNvGrpSpPr/>
          <p:nvPr/>
        </p:nvGrpSpPr>
        <p:grpSpPr>
          <a:xfrm>
            <a:off x="7010400" y="1447800"/>
            <a:ext cx="4876798" cy="4038598"/>
            <a:chOff x="3124200" y="1676400"/>
            <a:chExt cx="5181600" cy="4648200"/>
          </a:xfrm>
        </p:grpSpPr>
        <p:sp>
          <p:nvSpPr>
            <p:cNvPr id="28" name="AutoShape 3">
              <a:extLst>
                <a:ext uri="{FF2B5EF4-FFF2-40B4-BE49-F238E27FC236}">
                  <a16:creationId xmlns:a16="http://schemas.microsoft.com/office/drawing/2014/main" id="{70DAF158-3B5C-4FDC-BE0F-87CD9B0780AB}"/>
                </a:ext>
              </a:extLst>
            </p:cNvPr>
            <p:cNvSpPr>
              <a:spLocks noChangeArrowheads="1"/>
            </p:cNvSpPr>
            <p:nvPr/>
          </p:nvSpPr>
          <p:spPr bwMode="auto">
            <a:xfrm rot="2707666">
              <a:off x="5484019" y="1935956"/>
              <a:ext cx="2841625" cy="2684463"/>
            </a:xfrm>
            <a:custGeom>
              <a:avLst/>
              <a:gdLst>
                <a:gd name="T0" fmla="*/ 353723901 w 21600"/>
                <a:gd name="T1" fmla="*/ 91562062 h 21600"/>
                <a:gd name="T2" fmla="*/ 267499658 w 21600"/>
                <a:gd name="T3" fmla="*/ 29362308 h 21600"/>
                <a:gd name="T4" fmla="*/ 330341932 w 21600"/>
                <a:gd name="T5" fmla="*/ 102111504 h 21600"/>
                <a:gd name="T6" fmla="*/ 417829646 w 21600"/>
                <a:gd name="T7" fmla="*/ 198538906 h 21600"/>
                <a:gd name="T8" fmla="*/ 349604861 w 21600"/>
                <a:gd name="T9" fmla="*/ 243192463 h 21600"/>
                <a:gd name="T10" fmla="*/ 299569764 w 21600"/>
                <a:gd name="T11" fmla="*/ 18229007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977" y="12212"/>
                  </a:moveTo>
                  <a:cubicBezTo>
                    <a:pt x="20049" y="11745"/>
                    <a:pt x="20086" y="11273"/>
                    <a:pt x="20086" y="10800"/>
                  </a:cubicBezTo>
                  <a:cubicBezTo>
                    <a:pt x="20086" y="7344"/>
                    <a:pt x="18167" y="4174"/>
                    <a:pt x="15105" y="2572"/>
                  </a:cubicBezTo>
                  <a:lnTo>
                    <a:pt x="15807" y="1231"/>
                  </a:lnTo>
                  <a:cubicBezTo>
                    <a:pt x="19368" y="3094"/>
                    <a:pt x="21600" y="6781"/>
                    <a:pt x="21600" y="10800"/>
                  </a:cubicBezTo>
                  <a:cubicBezTo>
                    <a:pt x="21600" y="11350"/>
                    <a:pt x="21557" y="11899"/>
                    <a:pt x="21474" y="12443"/>
                  </a:cubicBezTo>
                  <a:lnTo>
                    <a:pt x="24142" y="12854"/>
                  </a:lnTo>
                  <a:lnTo>
                    <a:pt x="20200" y="15745"/>
                  </a:lnTo>
                  <a:lnTo>
                    <a:pt x="17309" y="11802"/>
                  </a:lnTo>
                  <a:lnTo>
                    <a:pt x="19977" y="12212"/>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GB">
                <a:latin typeface="Maiandra GD" panose="020E0502030308020204" pitchFamily="34" charset="0"/>
              </a:endParaRPr>
            </a:p>
          </p:txBody>
        </p:sp>
        <p:sp>
          <p:nvSpPr>
            <p:cNvPr id="29" name="Text Box 4">
              <a:extLst>
                <a:ext uri="{FF2B5EF4-FFF2-40B4-BE49-F238E27FC236}">
                  <a16:creationId xmlns:a16="http://schemas.microsoft.com/office/drawing/2014/main" id="{763C9602-D7EB-4EFA-A654-EB4BD506EC47}"/>
                </a:ext>
              </a:extLst>
            </p:cNvPr>
            <p:cNvSpPr txBox="1">
              <a:spLocks noChangeArrowheads="1"/>
            </p:cNvSpPr>
            <p:nvPr/>
          </p:nvSpPr>
          <p:spPr bwMode="auto">
            <a:xfrm>
              <a:off x="5257800" y="3505200"/>
              <a:ext cx="2057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800" b="1">
                  <a:latin typeface="Maiandra GD" panose="020E0502030308020204" pitchFamily="34" charset="0"/>
                </a:rPr>
                <a:t>Continuously Develop</a:t>
              </a:r>
              <a:br>
                <a:rPr lang="en-US" altLang="en-US" sz="1800" b="1">
                  <a:latin typeface="Maiandra GD" panose="020E0502030308020204" pitchFamily="34" charset="0"/>
                </a:rPr>
              </a:br>
              <a:r>
                <a:rPr lang="en-US" altLang="en-US" sz="1800" b="1">
                  <a:latin typeface="Maiandra GD" panose="020E0502030308020204" pitchFamily="34" charset="0"/>
                </a:rPr>
                <a:t>People</a:t>
              </a:r>
            </a:p>
          </p:txBody>
        </p:sp>
        <p:sp>
          <p:nvSpPr>
            <p:cNvPr id="30" name="AutoShape 5">
              <a:extLst>
                <a:ext uri="{FF2B5EF4-FFF2-40B4-BE49-F238E27FC236}">
                  <a16:creationId xmlns:a16="http://schemas.microsoft.com/office/drawing/2014/main" id="{88088C91-20ED-44D9-8100-587B11D6987D}"/>
                </a:ext>
              </a:extLst>
            </p:cNvPr>
            <p:cNvSpPr>
              <a:spLocks noChangeArrowheads="1"/>
            </p:cNvSpPr>
            <p:nvPr/>
          </p:nvSpPr>
          <p:spPr bwMode="auto">
            <a:xfrm rot="8107666">
              <a:off x="4191000" y="3048000"/>
              <a:ext cx="2667000" cy="2760663"/>
            </a:xfrm>
            <a:custGeom>
              <a:avLst/>
              <a:gdLst>
                <a:gd name="T0" fmla="*/ 311585240 w 21600"/>
                <a:gd name="T1" fmla="*/ 96833961 h 21600"/>
                <a:gd name="T2" fmla="*/ 235632784 w 21600"/>
                <a:gd name="T3" fmla="*/ 31052858 h 21600"/>
                <a:gd name="T4" fmla="*/ 290988715 w 21600"/>
                <a:gd name="T5" fmla="*/ 107990746 h 21600"/>
                <a:gd name="T6" fmla="*/ 368054149 w 21600"/>
                <a:gd name="T7" fmla="*/ 209970149 h 21600"/>
                <a:gd name="T8" fmla="*/ 307956885 w 21600"/>
                <a:gd name="T9" fmla="*/ 257194612 h 21600"/>
                <a:gd name="T10" fmla="*/ 263882487 w 21600"/>
                <a:gd name="T11" fmla="*/ 19278578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977" y="12212"/>
                  </a:moveTo>
                  <a:cubicBezTo>
                    <a:pt x="20049" y="11745"/>
                    <a:pt x="20086" y="11273"/>
                    <a:pt x="20086" y="10800"/>
                  </a:cubicBezTo>
                  <a:cubicBezTo>
                    <a:pt x="20086" y="7344"/>
                    <a:pt x="18167" y="4174"/>
                    <a:pt x="15105" y="2572"/>
                  </a:cubicBezTo>
                  <a:lnTo>
                    <a:pt x="15807" y="1231"/>
                  </a:lnTo>
                  <a:cubicBezTo>
                    <a:pt x="19368" y="3094"/>
                    <a:pt x="21600" y="6781"/>
                    <a:pt x="21600" y="10800"/>
                  </a:cubicBezTo>
                  <a:cubicBezTo>
                    <a:pt x="21600" y="11350"/>
                    <a:pt x="21557" y="11899"/>
                    <a:pt x="21474" y="12443"/>
                  </a:cubicBezTo>
                  <a:lnTo>
                    <a:pt x="24142" y="12854"/>
                  </a:lnTo>
                  <a:lnTo>
                    <a:pt x="20200" y="15745"/>
                  </a:lnTo>
                  <a:lnTo>
                    <a:pt x="17309" y="11802"/>
                  </a:lnTo>
                  <a:lnTo>
                    <a:pt x="19977" y="12212"/>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aiandra GD" panose="020E0502030308020204" pitchFamily="34" charset="0"/>
              </a:endParaRPr>
            </a:p>
          </p:txBody>
        </p:sp>
        <p:sp>
          <p:nvSpPr>
            <p:cNvPr id="31" name="AutoShape 6">
              <a:extLst>
                <a:ext uri="{FF2B5EF4-FFF2-40B4-BE49-F238E27FC236}">
                  <a16:creationId xmlns:a16="http://schemas.microsoft.com/office/drawing/2014/main" id="{60F7CADA-5E1C-4C97-A911-DA45B89168DD}"/>
                </a:ext>
              </a:extLst>
            </p:cNvPr>
            <p:cNvSpPr>
              <a:spLocks noChangeArrowheads="1"/>
            </p:cNvSpPr>
            <p:nvPr/>
          </p:nvSpPr>
          <p:spPr bwMode="auto">
            <a:xfrm rot="-6145913">
              <a:off x="4341019" y="2113756"/>
              <a:ext cx="2841625" cy="2684463"/>
            </a:xfrm>
            <a:custGeom>
              <a:avLst/>
              <a:gdLst>
                <a:gd name="T0" fmla="*/ 353723901 w 21600"/>
                <a:gd name="T1" fmla="*/ 91562062 h 21600"/>
                <a:gd name="T2" fmla="*/ 267499658 w 21600"/>
                <a:gd name="T3" fmla="*/ 29362308 h 21600"/>
                <a:gd name="T4" fmla="*/ 330341932 w 21600"/>
                <a:gd name="T5" fmla="*/ 102111504 h 21600"/>
                <a:gd name="T6" fmla="*/ 417829646 w 21600"/>
                <a:gd name="T7" fmla="*/ 198538906 h 21600"/>
                <a:gd name="T8" fmla="*/ 349604861 w 21600"/>
                <a:gd name="T9" fmla="*/ 243192463 h 21600"/>
                <a:gd name="T10" fmla="*/ 299569764 w 21600"/>
                <a:gd name="T11" fmla="*/ 18229007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977" y="12212"/>
                  </a:moveTo>
                  <a:cubicBezTo>
                    <a:pt x="20049" y="11745"/>
                    <a:pt x="20086" y="11273"/>
                    <a:pt x="20086" y="10800"/>
                  </a:cubicBezTo>
                  <a:cubicBezTo>
                    <a:pt x="20086" y="7344"/>
                    <a:pt x="18167" y="4174"/>
                    <a:pt x="15105" y="2572"/>
                  </a:cubicBezTo>
                  <a:lnTo>
                    <a:pt x="15807" y="1231"/>
                  </a:lnTo>
                  <a:cubicBezTo>
                    <a:pt x="19368" y="3094"/>
                    <a:pt x="21600" y="6781"/>
                    <a:pt x="21600" y="10800"/>
                  </a:cubicBezTo>
                  <a:cubicBezTo>
                    <a:pt x="21600" y="11350"/>
                    <a:pt x="21557" y="11899"/>
                    <a:pt x="21474" y="12443"/>
                  </a:cubicBezTo>
                  <a:lnTo>
                    <a:pt x="24142" y="12854"/>
                  </a:lnTo>
                  <a:lnTo>
                    <a:pt x="20200" y="15745"/>
                  </a:lnTo>
                  <a:lnTo>
                    <a:pt x="17309" y="11802"/>
                  </a:lnTo>
                  <a:lnTo>
                    <a:pt x="19977" y="12212"/>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latin typeface="Maiandra GD" panose="020E0502030308020204" pitchFamily="34" charset="0"/>
              </a:endParaRPr>
            </a:p>
          </p:txBody>
        </p:sp>
        <p:sp>
          <p:nvSpPr>
            <p:cNvPr id="32" name="Oval 7">
              <a:extLst>
                <a:ext uri="{FF2B5EF4-FFF2-40B4-BE49-F238E27FC236}">
                  <a16:creationId xmlns:a16="http://schemas.microsoft.com/office/drawing/2014/main" id="{295400A2-F203-4C6A-9149-2AC5AF7D69E4}"/>
                </a:ext>
              </a:extLst>
            </p:cNvPr>
            <p:cNvSpPr>
              <a:spLocks noChangeArrowheads="1"/>
            </p:cNvSpPr>
            <p:nvPr/>
          </p:nvSpPr>
          <p:spPr bwMode="auto">
            <a:xfrm>
              <a:off x="5943600" y="1676400"/>
              <a:ext cx="2362200" cy="1752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400" b="1">
                  <a:latin typeface="Maiandra GD" panose="020E0502030308020204" pitchFamily="34" charset="0"/>
                </a:rPr>
                <a:t>Develop Exceptional </a:t>
              </a:r>
            </a:p>
            <a:p>
              <a:pPr algn="ctr" eaLnBrk="1" hangingPunct="1">
                <a:lnSpc>
                  <a:spcPct val="100000"/>
                </a:lnSpc>
                <a:spcBef>
                  <a:spcPct val="50000"/>
                </a:spcBef>
                <a:buFontTx/>
                <a:buNone/>
              </a:pPr>
              <a:r>
                <a:rPr lang="en-US" altLang="en-US" sz="1400" b="1">
                  <a:latin typeface="Maiandra GD" panose="020E0502030308020204" pitchFamily="34" charset="0"/>
                </a:rPr>
                <a:t>Associates and Teams who</a:t>
              </a:r>
            </a:p>
            <a:p>
              <a:pPr algn="ctr" eaLnBrk="1" hangingPunct="1">
                <a:lnSpc>
                  <a:spcPct val="100000"/>
                </a:lnSpc>
                <a:spcBef>
                  <a:spcPct val="50000"/>
                </a:spcBef>
                <a:buFontTx/>
                <a:buNone/>
              </a:pPr>
              <a:r>
                <a:rPr lang="en-US" altLang="en-US" sz="1400" b="1">
                  <a:latin typeface="Maiandra GD" panose="020E0502030308020204" pitchFamily="34" charset="0"/>
                </a:rPr>
                <a:t>follow the Toyota Way</a:t>
              </a:r>
              <a:endParaRPr lang="en-US" altLang="en-US" sz="2400">
                <a:latin typeface="Maiandra GD" panose="020E0502030308020204" pitchFamily="34" charset="0"/>
              </a:endParaRPr>
            </a:p>
          </p:txBody>
        </p:sp>
        <p:sp>
          <p:nvSpPr>
            <p:cNvPr id="33" name="Oval 8">
              <a:extLst>
                <a:ext uri="{FF2B5EF4-FFF2-40B4-BE49-F238E27FC236}">
                  <a16:creationId xmlns:a16="http://schemas.microsoft.com/office/drawing/2014/main" id="{45996600-34AB-41C1-A2B7-65E6686F9AC3}"/>
                </a:ext>
              </a:extLst>
            </p:cNvPr>
            <p:cNvSpPr>
              <a:spLocks noChangeArrowheads="1"/>
            </p:cNvSpPr>
            <p:nvPr/>
          </p:nvSpPr>
          <p:spPr bwMode="auto">
            <a:xfrm>
              <a:off x="5867400" y="4572000"/>
              <a:ext cx="2362200" cy="1752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400" b="1" dirty="0">
                  <a:latin typeface="Maiandra GD" panose="020E0502030308020204" pitchFamily="34" charset="0"/>
                </a:rPr>
                <a:t>Challenge the </a:t>
              </a:r>
            </a:p>
            <a:p>
              <a:pPr algn="ctr" eaLnBrk="1" hangingPunct="1">
                <a:lnSpc>
                  <a:spcPct val="100000"/>
                </a:lnSpc>
                <a:spcBef>
                  <a:spcPct val="50000"/>
                </a:spcBef>
                <a:buFontTx/>
                <a:buNone/>
              </a:pPr>
              <a:r>
                <a:rPr lang="en-US" altLang="en-US" sz="1400" b="1" dirty="0">
                  <a:latin typeface="Maiandra GD" panose="020E0502030308020204" pitchFamily="34" charset="0"/>
                </a:rPr>
                <a:t>Extended Network of </a:t>
              </a:r>
            </a:p>
            <a:p>
              <a:pPr algn="ctr" eaLnBrk="1" hangingPunct="1">
                <a:lnSpc>
                  <a:spcPct val="100000"/>
                </a:lnSpc>
                <a:spcBef>
                  <a:spcPct val="50000"/>
                </a:spcBef>
                <a:buFontTx/>
                <a:buNone/>
              </a:pPr>
              <a:r>
                <a:rPr lang="en-US" altLang="en-US" sz="1400" b="1" dirty="0">
                  <a:latin typeface="Maiandra GD" panose="020E0502030308020204" pitchFamily="34" charset="0"/>
                </a:rPr>
                <a:t>Partners to Grow</a:t>
              </a:r>
            </a:p>
          </p:txBody>
        </p:sp>
        <p:sp>
          <p:nvSpPr>
            <p:cNvPr id="34" name="Oval 9">
              <a:extLst>
                <a:ext uri="{FF2B5EF4-FFF2-40B4-BE49-F238E27FC236}">
                  <a16:creationId xmlns:a16="http://schemas.microsoft.com/office/drawing/2014/main" id="{11EF52FD-CBC2-420E-AC14-FE8492CC2C50}"/>
                </a:ext>
              </a:extLst>
            </p:cNvPr>
            <p:cNvSpPr>
              <a:spLocks noChangeArrowheads="1"/>
            </p:cNvSpPr>
            <p:nvPr/>
          </p:nvSpPr>
          <p:spPr bwMode="auto">
            <a:xfrm>
              <a:off x="3124200" y="3048000"/>
              <a:ext cx="2362200" cy="1752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400" b="1" dirty="0">
                  <a:latin typeface="Maiandra GD" panose="020E0502030308020204" pitchFamily="34" charset="0"/>
                </a:rPr>
                <a:t>Develop Leaders </a:t>
              </a:r>
            </a:p>
            <a:p>
              <a:pPr algn="ctr" eaLnBrk="1" hangingPunct="1">
                <a:lnSpc>
                  <a:spcPct val="100000"/>
                </a:lnSpc>
                <a:spcBef>
                  <a:spcPct val="50000"/>
                </a:spcBef>
                <a:buFontTx/>
                <a:buNone/>
              </a:pPr>
              <a:r>
                <a:rPr lang="en-US" altLang="en-US" sz="1400" b="1" dirty="0">
                  <a:latin typeface="Maiandra GD" panose="020E0502030308020204" pitchFamily="34" charset="0"/>
                </a:rPr>
                <a:t>who Live</a:t>
              </a:r>
            </a:p>
            <a:p>
              <a:pPr algn="ctr" eaLnBrk="1" hangingPunct="1">
                <a:lnSpc>
                  <a:spcPct val="100000"/>
                </a:lnSpc>
                <a:spcBef>
                  <a:spcPct val="50000"/>
                </a:spcBef>
                <a:buFontTx/>
                <a:buNone/>
              </a:pPr>
              <a:r>
                <a:rPr lang="en-US" altLang="en-US" sz="1400" b="1" dirty="0">
                  <a:latin typeface="Maiandra GD" panose="020E0502030308020204" pitchFamily="34" charset="0"/>
                </a:rPr>
                <a:t> the Philosophy</a:t>
              </a:r>
            </a:p>
          </p:txBody>
        </p:sp>
      </p:grpSp>
    </p:spTree>
    <p:extLst>
      <p:ext uri="{BB962C8B-B14F-4D97-AF65-F5344CB8AC3E}">
        <p14:creationId xmlns:p14="http://schemas.microsoft.com/office/powerpoint/2010/main" val="3589514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428B-7050-434A-8797-80C4BC84D9A8}"/>
              </a:ext>
            </a:extLst>
          </p:cNvPr>
          <p:cNvSpPr>
            <a:spLocks noGrp="1"/>
          </p:cNvSpPr>
          <p:nvPr>
            <p:ph type="title"/>
          </p:nvPr>
        </p:nvSpPr>
        <p:spPr>
          <a:xfrm>
            <a:off x="914400" y="2857500"/>
            <a:ext cx="10363200" cy="1143000"/>
          </a:xfrm>
        </p:spPr>
        <p:txBody>
          <a:bodyPr/>
          <a:lstStyle/>
          <a:p>
            <a:r>
              <a:rPr lang="en-US" sz="6600" dirty="0"/>
              <a:t>Education</a:t>
            </a:r>
            <a:endParaRPr lang="en-MY" sz="6600" dirty="0"/>
          </a:p>
        </p:txBody>
      </p:sp>
      <p:sp>
        <p:nvSpPr>
          <p:cNvPr id="5" name="Slide Number Placeholder 4">
            <a:extLst>
              <a:ext uri="{FF2B5EF4-FFF2-40B4-BE49-F238E27FC236}">
                <a16:creationId xmlns:a16="http://schemas.microsoft.com/office/drawing/2014/main" id="{816CBF92-3168-4C66-BBC5-DD71C90C3315}"/>
              </a:ext>
            </a:extLst>
          </p:cNvPr>
          <p:cNvSpPr>
            <a:spLocks noGrp="1"/>
          </p:cNvSpPr>
          <p:nvPr>
            <p:ph type="sldNum" sz="quarter" idx="12"/>
          </p:nvPr>
        </p:nvSpPr>
        <p:spPr/>
        <p:txBody>
          <a:bodyPr/>
          <a:lstStyle/>
          <a:p>
            <a:pPr>
              <a:defRPr/>
            </a:pPr>
            <a:fld id="{01AC3FA1-3CCB-4CA1-96C8-850C684231C1}" type="slidenum">
              <a:rPr lang="en-US" altLang="en-US" smtClean="0"/>
              <a:pPr>
                <a:defRPr/>
              </a:pPr>
              <a:t>19</a:t>
            </a:fld>
            <a:endParaRPr lang="en-US" altLang="en-US"/>
          </a:p>
        </p:txBody>
      </p:sp>
    </p:spTree>
    <p:extLst>
      <p:ext uri="{BB962C8B-B14F-4D97-AF65-F5344CB8AC3E}">
        <p14:creationId xmlns:p14="http://schemas.microsoft.com/office/powerpoint/2010/main" val="162383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TB-Logo-Navy-Blue.png"/>
          <p:cNvPicPr>
            <a:picLocks noChangeAspect="1"/>
          </p:cNvPicPr>
          <p:nvPr/>
        </p:nvPicPr>
        <p:blipFill>
          <a:blip r:embed="rId2" cstate="print"/>
          <a:stretch>
            <a:fillRect/>
          </a:stretch>
        </p:blipFill>
        <p:spPr>
          <a:xfrm>
            <a:off x="2781300" y="847523"/>
            <a:ext cx="2182670" cy="1543050"/>
          </a:xfrm>
          <a:prstGeom prst="rect">
            <a:avLst/>
          </a:prstGeom>
        </p:spPr>
      </p:pic>
      <p:pic>
        <p:nvPicPr>
          <p:cNvPr id="3" name="Picture 2" descr="itb monument watermark.jpg"/>
          <p:cNvPicPr>
            <a:picLocks noChangeAspect="1"/>
          </p:cNvPicPr>
          <p:nvPr/>
        </p:nvPicPr>
        <p:blipFill>
          <a:blip r:embed="rId3" cstate="print"/>
          <a:stretch>
            <a:fillRect/>
          </a:stretch>
        </p:blipFill>
        <p:spPr>
          <a:xfrm>
            <a:off x="1630331" y="0"/>
            <a:ext cx="9144000" cy="6858000"/>
          </a:xfrm>
          <a:prstGeom prst="rect">
            <a:avLst/>
          </a:prstGeom>
        </p:spPr>
      </p:pic>
      <p:pic>
        <p:nvPicPr>
          <p:cNvPr id="4" name="Picture 3" descr="UTB-Logo-Navy-Blue.png"/>
          <p:cNvPicPr>
            <a:picLocks noChangeAspect="1"/>
          </p:cNvPicPr>
          <p:nvPr/>
        </p:nvPicPr>
        <p:blipFill>
          <a:blip r:embed="rId2" cstate="print"/>
          <a:stretch>
            <a:fillRect/>
          </a:stretch>
        </p:blipFill>
        <p:spPr>
          <a:xfrm>
            <a:off x="2934004" y="1226544"/>
            <a:ext cx="1785614" cy="1262350"/>
          </a:xfrm>
          <a:prstGeom prst="rect">
            <a:avLst/>
          </a:prstGeom>
        </p:spPr>
      </p:pic>
      <p:sp>
        <p:nvSpPr>
          <p:cNvPr id="5" name="Rectangle 4"/>
          <p:cNvSpPr/>
          <p:nvPr/>
        </p:nvSpPr>
        <p:spPr>
          <a:xfrm>
            <a:off x="4727293" y="2974687"/>
            <a:ext cx="2783134" cy="600164"/>
          </a:xfrm>
          <a:prstGeom prst="rect">
            <a:avLst/>
          </a:prstGeom>
        </p:spPr>
        <p:txBody>
          <a:bodyPr wrap="none">
            <a:spAutoFit/>
          </a:bodyPr>
          <a:lstStyle/>
          <a:p>
            <a:pPr defTabSz="685800" fontAlgn="auto">
              <a:spcBef>
                <a:spcPts val="0"/>
              </a:spcBef>
              <a:spcAft>
                <a:spcPts val="0"/>
              </a:spcAft>
            </a:pPr>
            <a:r>
              <a:rPr lang="en-US" sz="3300" b="1" dirty="0">
                <a:solidFill>
                  <a:prstClr val="white"/>
                </a:solidFill>
                <a:latin typeface="Verdana" panose="020B0604030504040204" pitchFamily="34" charset="0"/>
                <a:ea typeface="Verdana" panose="020B0604030504040204" pitchFamily="34" charset="0"/>
                <a:cs typeface="Garamond"/>
              </a:rPr>
              <a:t>at a glance</a:t>
            </a:r>
            <a:endParaRPr lang="en-US" sz="3300" dirty="0">
              <a:solidFill>
                <a:prstClr val="black"/>
              </a:solidFill>
              <a:latin typeface="Verdana" panose="020B0604030504040204" pitchFamily="34" charset="0"/>
              <a:ea typeface="Verdana" panose="020B060403050404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5031" y="3937771"/>
            <a:ext cx="1203553" cy="1426210"/>
          </a:xfrm>
          <a:prstGeom prst="rect">
            <a:avLst/>
          </a:prstGeom>
        </p:spPr>
      </p:pic>
      <p:pic>
        <p:nvPicPr>
          <p:cNvPr id="9" name="Picture 8"/>
          <p:cNvPicPr>
            <a:picLocks noChangeAspect="1"/>
          </p:cNvPicPr>
          <p:nvPr/>
        </p:nvPicPr>
        <p:blipFill>
          <a:blip r:embed="rId5"/>
          <a:stretch>
            <a:fillRect/>
          </a:stretch>
        </p:blipFill>
        <p:spPr>
          <a:xfrm>
            <a:off x="7848600" y="6422111"/>
            <a:ext cx="3004064" cy="56697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4610" y="3930281"/>
            <a:ext cx="1575008" cy="113713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3206" y="4203955"/>
            <a:ext cx="1382015" cy="70153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4298" y="3930280"/>
            <a:ext cx="1339655" cy="1350502"/>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8473" y="903288"/>
            <a:ext cx="1425343" cy="1318236"/>
          </a:xfrm>
          <a:prstGeom prst="rect">
            <a:avLst/>
          </a:prstGeom>
        </p:spPr>
      </p:pic>
      <p:pic>
        <p:nvPicPr>
          <p:cNvPr id="6" name="Picture 5">
            <a:extLst>
              <a:ext uri="{FF2B5EF4-FFF2-40B4-BE49-F238E27FC236}">
                <a16:creationId xmlns:a16="http://schemas.microsoft.com/office/drawing/2014/main" id="{73B095D7-1941-43C4-B92F-BE93DC76718C}"/>
              </a:ext>
            </a:extLst>
          </p:cNvPr>
          <p:cNvPicPr>
            <a:picLocks noChangeAspect="1"/>
          </p:cNvPicPr>
          <p:nvPr/>
        </p:nvPicPr>
        <p:blipFill rotWithShape="1">
          <a:blip r:embed="rId10"/>
          <a:srcRect l="20825" t="30895" r="33094" b="20910"/>
          <a:stretch/>
        </p:blipFill>
        <p:spPr>
          <a:xfrm>
            <a:off x="1630331" y="2446339"/>
            <a:ext cx="9143999" cy="3802061"/>
          </a:xfrm>
          <a:prstGeom prst="rect">
            <a:avLst/>
          </a:prstGeom>
        </p:spPr>
      </p:pic>
      <p:sp>
        <p:nvSpPr>
          <p:cNvPr id="7" name="Slide Number Placeholder 6">
            <a:extLst>
              <a:ext uri="{FF2B5EF4-FFF2-40B4-BE49-F238E27FC236}">
                <a16:creationId xmlns:a16="http://schemas.microsoft.com/office/drawing/2014/main" id="{9BEF20EF-EF8D-4103-8A61-DD0F6E61AB44}"/>
              </a:ext>
            </a:extLst>
          </p:cNvPr>
          <p:cNvSpPr>
            <a:spLocks noGrp="1"/>
          </p:cNvSpPr>
          <p:nvPr>
            <p:ph type="sldNum" sz="quarter" idx="12"/>
          </p:nvPr>
        </p:nvSpPr>
        <p:spPr/>
        <p:txBody>
          <a:bodyPr/>
          <a:lstStyle/>
          <a:p>
            <a:pPr>
              <a:defRPr/>
            </a:pPr>
            <a:fld id="{ACB89B0A-1497-4152-806E-08A8BDDD4744}" type="slidenum">
              <a:rPr lang="en-US" altLang="en-US" smtClean="0"/>
              <a:pPr>
                <a:defRPr/>
              </a:pPr>
              <a:t>2</a:t>
            </a:fld>
            <a:endParaRPr lang="en-US" altLang="en-US"/>
          </a:p>
        </p:txBody>
      </p:sp>
    </p:spTree>
    <p:extLst>
      <p:ext uri="{BB962C8B-B14F-4D97-AF65-F5344CB8AC3E}">
        <p14:creationId xmlns:p14="http://schemas.microsoft.com/office/powerpoint/2010/main" val="4241504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152400"/>
            <a:ext cx="8229600" cy="555921"/>
          </a:xfrm>
        </p:spPr>
        <p:txBody>
          <a:bodyPr/>
          <a:lstStyle/>
          <a:p>
            <a:pPr algn="ctr"/>
            <a:r>
              <a:rPr lang="it-IT" altLang="en-US" sz="3600" dirty="0"/>
              <a:t>Role of Mechanical Engineers</a:t>
            </a:r>
          </a:p>
        </p:txBody>
      </p:sp>
      <p:sp>
        <p:nvSpPr>
          <p:cNvPr id="28677" name="Rectangle 5"/>
          <p:cNvSpPr>
            <a:spLocks noChangeArrowheads="1"/>
          </p:cNvSpPr>
          <p:nvPr/>
        </p:nvSpPr>
        <p:spPr bwMode="auto">
          <a:xfrm>
            <a:off x="609600" y="708321"/>
            <a:ext cx="39624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71475" indent="-371475">
              <a:defRPr>
                <a:solidFill>
                  <a:schemeClr val="tx1"/>
                </a:solidFill>
                <a:latin typeface="Arial" panose="020B0604020202020204" pitchFamily="34" charset="0"/>
                <a:cs typeface="Arial" panose="020B0604020202020204" pitchFamily="34" charset="0"/>
              </a:defRPr>
            </a:lvl1pPr>
            <a:lvl2pPr marL="828675" indent="-371475">
              <a:defRPr>
                <a:solidFill>
                  <a:schemeClr val="tx1"/>
                </a:solidFill>
                <a:latin typeface="Arial" panose="020B0604020202020204" pitchFamily="34" charset="0"/>
                <a:cs typeface="Arial" panose="020B0604020202020204" pitchFamily="34" charset="0"/>
              </a:defRPr>
            </a:lvl2pPr>
            <a:lvl3pPr marL="1285875" indent="-371475">
              <a:defRPr>
                <a:solidFill>
                  <a:schemeClr val="tx1"/>
                </a:solidFill>
                <a:latin typeface="Arial" panose="020B0604020202020204" pitchFamily="34" charset="0"/>
                <a:cs typeface="Arial" panose="020B0604020202020204" pitchFamily="34" charset="0"/>
              </a:defRPr>
            </a:lvl3pPr>
            <a:lvl4pPr marL="1743075" indent="-371475">
              <a:defRPr>
                <a:solidFill>
                  <a:schemeClr val="tx1"/>
                </a:solidFill>
                <a:latin typeface="Arial" panose="020B0604020202020204" pitchFamily="34" charset="0"/>
                <a:cs typeface="Arial" panose="020B0604020202020204" pitchFamily="34" charset="0"/>
              </a:defRPr>
            </a:lvl4pPr>
            <a:lvl5pPr marL="2200275" indent="-371475">
              <a:defRPr>
                <a:solidFill>
                  <a:schemeClr val="tx1"/>
                </a:solidFill>
                <a:latin typeface="Arial" panose="020B0604020202020204" pitchFamily="34" charset="0"/>
                <a:cs typeface="Arial" panose="020B0604020202020204" pitchFamily="34" charset="0"/>
              </a:defRPr>
            </a:lvl5pPr>
            <a:lvl6pPr marL="26574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146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718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290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en-US" sz="3600" i="1" dirty="0">
              <a:latin typeface="Garamond" panose="02020404030301010803" pitchFamily="18" charset="0"/>
            </a:endParaRPr>
          </a:p>
          <a:p>
            <a:pPr marL="0" indent="0"/>
            <a:r>
              <a:rPr lang="it-IT" altLang="en-US" sz="2400" b="1" dirty="0">
                <a:effectLst>
                  <a:outerShdw blurRad="38100" dist="38100" dir="2700000" algn="tl">
                    <a:srgbClr val="000000">
                      <a:alpha val="43137"/>
                    </a:srgbClr>
                  </a:outerShdw>
                </a:effectLst>
                <a:latin typeface="Garamond" panose="02020404030301010803" pitchFamily="18" charset="0"/>
              </a:rPr>
              <a:t>Sustainable Manufacturing</a:t>
            </a:r>
          </a:p>
          <a:p>
            <a:pPr marL="342900" indent="-342900">
              <a:buFont typeface="Arial" panose="020B0604020202020204" pitchFamily="34" charset="0"/>
              <a:buChar char="•"/>
            </a:pPr>
            <a:r>
              <a:rPr lang="it-IT" altLang="en-US" sz="2800" dirty="0">
                <a:latin typeface="Garamond" panose="02020404030301010803" pitchFamily="18" charset="0"/>
              </a:rPr>
              <a:t>Energy Efficient Manufacturing</a:t>
            </a:r>
          </a:p>
          <a:p>
            <a:pPr marL="342900" indent="-342900">
              <a:buFont typeface="Arial" panose="020B0604020202020204" pitchFamily="34" charset="0"/>
              <a:buChar char="•"/>
            </a:pPr>
            <a:r>
              <a:rPr lang="it-IT" altLang="en-US" sz="2800" dirty="0">
                <a:latin typeface="Garamond" panose="02020404030301010803" pitchFamily="18" charset="0"/>
              </a:rPr>
              <a:t>Key technologies</a:t>
            </a:r>
          </a:p>
          <a:p>
            <a:pPr marL="342900" indent="-342900">
              <a:buFont typeface="Arial" panose="020B0604020202020204" pitchFamily="34" charset="0"/>
              <a:buChar char="•"/>
            </a:pPr>
            <a:r>
              <a:rPr lang="it-IT" altLang="en-US" sz="2800" dirty="0">
                <a:latin typeface="Garamond" panose="02020404030301010803" pitchFamily="18" charset="0"/>
              </a:rPr>
              <a:t>Standards</a:t>
            </a:r>
          </a:p>
          <a:p>
            <a:pPr marL="342900" indent="-342900">
              <a:buFont typeface="Arial" panose="020B0604020202020204" pitchFamily="34" charset="0"/>
              <a:buChar char="•"/>
            </a:pPr>
            <a:r>
              <a:rPr lang="it-IT" altLang="en-US" sz="2800" dirty="0">
                <a:latin typeface="Garamond" panose="02020404030301010803" pitchFamily="18" charset="0"/>
              </a:rPr>
              <a:t>Education</a:t>
            </a:r>
          </a:p>
          <a:p>
            <a:endParaRPr lang="it-IT" altLang="en-US" sz="3200" i="1" dirty="0">
              <a:latin typeface="Garamond" panose="02020404030301010803" pitchFamily="18" charset="0"/>
            </a:endParaRPr>
          </a:p>
        </p:txBody>
      </p:sp>
      <p:sp>
        <p:nvSpPr>
          <p:cNvPr id="6" name="Rectangle 3">
            <a:extLst>
              <a:ext uri="{FF2B5EF4-FFF2-40B4-BE49-F238E27FC236}">
                <a16:creationId xmlns:a16="http://schemas.microsoft.com/office/drawing/2014/main" id="{5F796ADD-52DE-48AB-893D-A7FD5235B429}"/>
              </a:ext>
            </a:extLst>
          </p:cNvPr>
          <p:cNvSpPr>
            <a:spLocks noChangeArrowheads="1"/>
          </p:cNvSpPr>
          <p:nvPr/>
        </p:nvSpPr>
        <p:spPr bwMode="auto">
          <a:xfrm>
            <a:off x="4800600" y="1105555"/>
            <a:ext cx="71628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it-IT" altLang="en-US" sz="2400" b="1" dirty="0">
                <a:effectLst>
                  <a:outerShdw blurRad="38100" dist="38100" dir="2700000" algn="tl">
                    <a:srgbClr val="000000">
                      <a:alpha val="43137"/>
                    </a:srgbClr>
                  </a:outerShdw>
                </a:effectLst>
                <a:latin typeface="Maiandra GD" panose="020E0502030308020204" pitchFamily="34" charset="0"/>
              </a:rPr>
              <a:t>Sustainable Critical Infrastructures (SCIs)</a:t>
            </a:r>
          </a:p>
          <a:p>
            <a:endParaRPr lang="en-GB" altLang="en-US" sz="2400" b="1" dirty="0">
              <a:latin typeface="Maiandra GD" panose="020E0502030308020204" pitchFamily="34" charset="0"/>
            </a:endParaRPr>
          </a:p>
          <a:p>
            <a:r>
              <a:rPr lang="en-GB" altLang="en-US" sz="2400" b="1" dirty="0">
                <a:latin typeface="Maiandra GD" panose="020E0502030308020204" pitchFamily="34" charset="0"/>
              </a:rPr>
              <a:t>Critical infrastructure </a:t>
            </a:r>
            <a:r>
              <a:rPr lang="en-GB" altLang="en-US" sz="2400" dirty="0">
                <a:latin typeface="Maiandra GD" panose="020E0502030308020204" pitchFamily="34" charset="0"/>
              </a:rPr>
              <a:t>is a term used by governments to describe assets that are essential for the functioning of a society and economy.</a:t>
            </a:r>
          </a:p>
          <a:p>
            <a:endParaRPr lang="en-GB" altLang="en-US" sz="2400" dirty="0">
              <a:latin typeface="Maiandra GD" panose="020E0502030308020204" pitchFamily="34" charset="0"/>
            </a:endParaRPr>
          </a:p>
          <a:p>
            <a:r>
              <a:rPr lang="en-GB" altLang="en-US" sz="2400" dirty="0">
                <a:latin typeface="Maiandra GD" panose="020E0502030308020204" pitchFamily="34" charset="0"/>
              </a:rPr>
              <a:t>SCIs receive nowadays the highest priority in strategic planning all over the world.</a:t>
            </a:r>
          </a:p>
          <a:p>
            <a:endParaRPr lang="en-GB" altLang="en-US" sz="2400" dirty="0">
              <a:latin typeface="Maiandra GD" panose="020E0502030308020204" pitchFamily="34" charset="0"/>
            </a:endParaRPr>
          </a:p>
          <a:p>
            <a:r>
              <a:rPr lang="en-GB" altLang="en-US" sz="2400" b="1" dirty="0">
                <a:latin typeface="Maiandra GD" panose="020E0502030308020204" pitchFamily="34" charset="0"/>
              </a:rPr>
              <a:t>Example:</a:t>
            </a:r>
            <a:endParaRPr lang="en-GB" altLang="en-US" sz="2400" dirty="0">
              <a:latin typeface="Maiandra GD" panose="020E0502030308020204" pitchFamily="34" charset="0"/>
            </a:endParaRPr>
          </a:p>
          <a:p>
            <a:pPr marL="342900" indent="-342900">
              <a:buFont typeface="Arial" panose="020B0604020202020204" pitchFamily="34" charset="0"/>
              <a:buChar char="•"/>
            </a:pPr>
            <a:r>
              <a:rPr lang="en-GB" altLang="en-US" sz="2400" dirty="0">
                <a:latin typeface="Maiandra GD" panose="020E0502030308020204" pitchFamily="34" charset="0"/>
              </a:rPr>
              <a:t>Electricity generation, transmission and distribution; </a:t>
            </a:r>
          </a:p>
          <a:p>
            <a:pPr marL="342900" indent="-342900">
              <a:buFont typeface="Arial" panose="020B0604020202020204" pitchFamily="34" charset="0"/>
              <a:buChar char="•"/>
            </a:pPr>
            <a:r>
              <a:rPr lang="en-GB" altLang="en-US" sz="2400" dirty="0">
                <a:latin typeface="Maiandra GD" panose="020E0502030308020204" pitchFamily="34" charset="0"/>
              </a:rPr>
              <a:t>Gas &amp; gas production, transport and distribution; </a:t>
            </a:r>
          </a:p>
          <a:p>
            <a:pPr marL="342900" indent="-342900">
              <a:buFont typeface="Arial" panose="020B0604020202020204" pitchFamily="34" charset="0"/>
              <a:buChar char="•"/>
            </a:pPr>
            <a:r>
              <a:rPr lang="en-GB" altLang="en-US" sz="2400" dirty="0">
                <a:latin typeface="Maiandra GD" panose="020E0502030308020204" pitchFamily="34" charset="0"/>
              </a:rPr>
              <a:t>Water supply, heating, public health, security services, …</a:t>
            </a:r>
          </a:p>
        </p:txBody>
      </p:sp>
      <p:sp>
        <p:nvSpPr>
          <p:cNvPr id="2" name="Slide Number Placeholder 1"/>
          <p:cNvSpPr>
            <a:spLocks noGrp="1"/>
          </p:cNvSpPr>
          <p:nvPr>
            <p:ph type="sldNum" sz="quarter" idx="12"/>
          </p:nvPr>
        </p:nvSpPr>
        <p:spPr/>
        <p:txBody>
          <a:bodyPr/>
          <a:lstStyle/>
          <a:p>
            <a:pPr>
              <a:defRPr/>
            </a:pPr>
            <a:fld id="{01AC3FA1-3CCB-4CA1-96C8-850C684231C1}" type="slidenum">
              <a:rPr lang="en-US" altLang="en-US" smtClean="0"/>
              <a:pPr>
                <a:defRPr/>
              </a:pPr>
              <a:t>20</a:t>
            </a:fld>
            <a:endParaRPr lang="en-US" altLang="en-US"/>
          </a:p>
        </p:txBody>
      </p:sp>
    </p:spTree>
    <p:extLst>
      <p:ext uri="{BB962C8B-B14F-4D97-AF65-F5344CB8AC3E}">
        <p14:creationId xmlns:p14="http://schemas.microsoft.com/office/powerpoint/2010/main" val="142451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CE125C40-4A43-46EB-9B23-47D63FDD35DC}"/>
              </a:ext>
            </a:extLst>
          </p:cNvPr>
          <p:cNvSpPr>
            <a:spLocks noGrp="1" noChangeArrowheads="1"/>
          </p:cNvSpPr>
          <p:nvPr>
            <p:ph type="title"/>
          </p:nvPr>
        </p:nvSpPr>
        <p:spPr>
          <a:xfrm>
            <a:off x="1" y="142875"/>
            <a:ext cx="12192000" cy="923925"/>
          </a:xfrm>
          <a:solidFill>
            <a:srgbClr val="4A85C6"/>
          </a:solidFill>
          <a:ln/>
        </p:spPr>
        <p:txBody>
          <a:bodyPr/>
          <a:lstStyle/>
          <a:p>
            <a:r>
              <a:rPr lang="en-US" altLang="en-US" sz="3937" dirty="0"/>
              <a:t>Do You Agree?</a:t>
            </a:r>
          </a:p>
        </p:txBody>
      </p:sp>
      <p:sp>
        <p:nvSpPr>
          <p:cNvPr id="48130" name="Rectangle 2">
            <a:extLst>
              <a:ext uri="{FF2B5EF4-FFF2-40B4-BE49-F238E27FC236}">
                <a16:creationId xmlns:a16="http://schemas.microsoft.com/office/drawing/2014/main" id="{77088B00-DBE2-4D1A-9885-429A376E6BAF}"/>
              </a:ext>
            </a:extLst>
          </p:cNvPr>
          <p:cNvSpPr>
            <a:spLocks noGrp="1" noChangeArrowheads="1"/>
          </p:cNvSpPr>
          <p:nvPr>
            <p:ph type="body" idx="1"/>
          </p:nvPr>
        </p:nvSpPr>
        <p:spPr>
          <a:xfrm>
            <a:off x="381000" y="2971800"/>
            <a:ext cx="10820400" cy="1524000"/>
          </a:xfrm>
          <a:ln/>
        </p:spPr>
        <p:txBody>
          <a:bodyPr/>
          <a:lstStyle/>
          <a:p>
            <a:pPr marL="461963">
              <a:lnSpc>
                <a:spcPct val="90000"/>
              </a:lnSpc>
              <a:buClr>
                <a:srgbClr val="724FE5"/>
              </a:buClr>
            </a:pPr>
            <a:r>
              <a:rPr lang="en-US" altLang="en-US" sz="2391" dirty="0"/>
              <a:t>Engineers should be concerned with the ‘purpose’ and social dimensions of technology application?</a:t>
            </a:r>
          </a:p>
          <a:p>
            <a:pPr marL="461963">
              <a:lnSpc>
                <a:spcPct val="90000"/>
              </a:lnSpc>
              <a:buClr>
                <a:srgbClr val="724FE5"/>
              </a:buClr>
            </a:pPr>
            <a:r>
              <a:rPr lang="en-US" altLang="en-US" sz="2391" dirty="0"/>
              <a:t>Extend our professional ‘ethic’ to include the environmental and social consequences?</a:t>
            </a:r>
          </a:p>
        </p:txBody>
      </p:sp>
      <p:sp>
        <p:nvSpPr>
          <p:cNvPr id="5" name="Rectangle 2">
            <a:extLst>
              <a:ext uri="{FF2B5EF4-FFF2-40B4-BE49-F238E27FC236}">
                <a16:creationId xmlns:a16="http://schemas.microsoft.com/office/drawing/2014/main" id="{E6CD96DE-140F-476E-8A82-45394D020B98}"/>
              </a:ext>
            </a:extLst>
          </p:cNvPr>
          <p:cNvSpPr txBox="1">
            <a:spLocks noChangeArrowheads="1"/>
          </p:cNvSpPr>
          <p:nvPr/>
        </p:nvSpPr>
        <p:spPr bwMode="auto">
          <a:xfrm>
            <a:off x="436418" y="4900405"/>
            <a:ext cx="11506200" cy="1143000"/>
          </a:xfrm>
          <a:prstGeom prst="rect">
            <a:avLst/>
          </a:prstGeom>
          <a:solidFill>
            <a:srgbClr val="008000"/>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aiandra GD" panose="020E0502030308020204" pitchFamily="34" charset="0"/>
                <a:ea typeface="ＭＳ Ｐゴシック" charset="0"/>
                <a:cs typeface="Maiandra GD" panose="020E0502030308020204" pitchFamily="34"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aiandra GD" panose="020E0502030308020204"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aiandra GD" panose="020E0502030308020204"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23234" indent="0">
              <a:buFontTx/>
              <a:buNone/>
            </a:pPr>
            <a:r>
              <a:rPr lang="en-US" altLang="en-US" sz="3600" b="1" kern="0" dirty="0">
                <a:solidFill>
                  <a:schemeClr val="bg1"/>
                </a:solidFill>
                <a:effectLst>
                  <a:outerShdw blurRad="38100" dist="38100" dir="2700000" algn="tl">
                    <a:srgbClr val="000000">
                      <a:alpha val="43137"/>
                    </a:srgbClr>
                  </a:outerShdw>
                </a:effectLst>
              </a:rPr>
              <a:t>We are not (yet) educating our engineering graduates to deal with the key issue of the 21st Century…..</a:t>
            </a:r>
          </a:p>
        </p:txBody>
      </p:sp>
      <p:sp>
        <p:nvSpPr>
          <p:cNvPr id="3" name="Slide Number Placeholder 2">
            <a:extLst>
              <a:ext uri="{FF2B5EF4-FFF2-40B4-BE49-F238E27FC236}">
                <a16:creationId xmlns:a16="http://schemas.microsoft.com/office/drawing/2014/main" id="{3E1EB4E4-7F7C-4959-BF13-6B9D8447BBD1}"/>
              </a:ext>
            </a:extLst>
          </p:cNvPr>
          <p:cNvSpPr>
            <a:spLocks noGrp="1"/>
          </p:cNvSpPr>
          <p:nvPr>
            <p:ph type="sldNum" sz="quarter" idx="12"/>
          </p:nvPr>
        </p:nvSpPr>
        <p:spPr/>
        <p:txBody>
          <a:bodyPr/>
          <a:lstStyle/>
          <a:p>
            <a:pPr>
              <a:defRPr/>
            </a:pPr>
            <a:fld id="{C23BD001-0202-4C63-B30F-8B9526205DA0}" type="slidenum">
              <a:rPr lang="en-US" altLang="en-US" smtClean="0"/>
              <a:pPr>
                <a:defRPr/>
              </a:pPr>
              <a:t>21</a:t>
            </a:fld>
            <a:endParaRPr lang="en-US" altLang="en-US" dirty="0"/>
          </a:p>
        </p:txBody>
      </p:sp>
      <p:sp>
        <p:nvSpPr>
          <p:cNvPr id="2" name="TextBox 1">
            <a:extLst>
              <a:ext uri="{FF2B5EF4-FFF2-40B4-BE49-F238E27FC236}">
                <a16:creationId xmlns:a16="http://schemas.microsoft.com/office/drawing/2014/main" id="{3159DD13-5703-448A-879A-C2DD53D6F901}"/>
              </a:ext>
            </a:extLst>
          </p:cNvPr>
          <p:cNvSpPr txBox="1"/>
          <p:nvPr/>
        </p:nvSpPr>
        <p:spPr>
          <a:xfrm>
            <a:off x="415636" y="1136809"/>
            <a:ext cx="11242964" cy="1446550"/>
          </a:xfrm>
          <a:prstGeom prst="rect">
            <a:avLst/>
          </a:prstGeom>
          <a:noFill/>
        </p:spPr>
        <p:txBody>
          <a:bodyPr wrap="square" rtlCol="0">
            <a:spAutoFit/>
          </a:bodyPr>
          <a:lstStyle/>
          <a:p>
            <a:r>
              <a:rPr lang="en-US" sz="2200" dirty="0">
                <a:latin typeface="Maiandra GD" panose="020E0502030308020204" pitchFamily="34" charset="0"/>
              </a:rPr>
              <a:t>Engineering is defined by the Accreditation Board for Engineering and Technology (ABET) as the “profession in which a knowledge of the mathematical and natural sciences gained by study, experience, and practice is applied with judgment to develop ways to utilize, economically, the materials and forces of nature for the benefit of mankind” (ABET, 2002). </a:t>
            </a:r>
            <a:endParaRPr lang="en-US" sz="2400" dirty="0">
              <a:latin typeface="Maiandra GD" panose="020E0502030308020204" pitchFamily="34" charset="0"/>
            </a:endParaRPr>
          </a:p>
        </p:txBody>
      </p:sp>
    </p:spTree>
    <p:extLst>
      <p:ext uri="{BB962C8B-B14F-4D97-AF65-F5344CB8AC3E}">
        <p14:creationId xmlns:p14="http://schemas.microsoft.com/office/powerpoint/2010/main" val="3695941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233893" y="76200"/>
            <a:ext cx="9822304" cy="461665"/>
          </a:xfrm>
          <a:prstGeom prst="rect">
            <a:avLst/>
          </a:prstGeom>
          <a:noFill/>
        </p:spPr>
        <p:txBody>
          <a:bodyPr wrap="none" rtlCol="0">
            <a:spAutoFit/>
          </a:bodyPr>
          <a:lstStyle/>
          <a:p>
            <a:r>
              <a:rPr lang="en-US" sz="2400" b="1" dirty="0">
                <a:latin typeface="Maiandra GD" panose="020E0502030308020204" pitchFamily="34" charset="0"/>
              </a:rPr>
              <a:t>Integration of Science, Technology, Engineering &amp; Mathematics  (</a:t>
            </a:r>
            <a:r>
              <a:rPr lang="en-US" sz="2400" b="1" dirty="0" err="1">
                <a:latin typeface="Maiandra GD" panose="020E0502030308020204" pitchFamily="34" charset="0"/>
              </a:rPr>
              <a:t>iSTEM</a:t>
            </a:r>
            <a:r>
              <a:rPr lang="en-US" sz="2400" b="1" dirty="0">
                <a:latin typeface="Maiandra GD" panose="020E0502030308020204" pitchFamily="34" charset="0"/>
              </a:rPr>
              <a:t>)</a:t>
            </a:r>
            <a:endParaRPr lang="en-US" sz="2400" b="1" dirty="0">
              <a:solidFill>
                <a:srgbClr val="C00000"/>
              </a:solidFill>
              <a:latin typeface="Maiandra GD" panose="020E0502030308020204" pitchFamily="34" charset="0"/>
            </a:endParaRPr>
          </a:p>
        </p:txBody>
      </p:sp>
      <p:sp>
        <p:nvSpPr>
          <p:cNvPr id="7" name="Slide Number Placeholder 6">
            <a:extLst>
              <a:ext uri="{FF2B5EF4-FFF2-40B4-BE49-F238E27FC236}">
                <a16:creationId xmlns:a16="http://schemas.microsoft.com/office/drawing/2014/main" id="{9B1A5386-874C-47D0-B36F-00A3AEEC4E71}"/>
              </a:ext>
            </a:extLst>
          </p:cNvPr>
          <p:cNvSpPr>
            <a:spLocks noGrp="1"/>
          </p:cNvSpPr>
          <p:nvPr>
            <p:ph type="sldNum" sz="quarter" idx="12"/>
          </p:nvPr>
        </p:nvSpPr>
        <p:spPr>
          <a:xfrm>
            <a:off x="11125200" y="6248400"/>
            <a:ext cx="838200" cy="457200"/>
          </a:xfrm>
        </p:spPr>
        <p:txBody>
          <a:bodyPr/>
          <a:lstStyle/>
          <a:p>
            <a:pPr>
              <a:defRPr/>
            </a:pPr>
            <a:fld id="{ACB89B0A-1497-4152-806E-08A8BDDD4744}" type="slidenum">
              <a:rPr lang="en-US" altLang="en-US" smtClean="0"/>
              <a:pPr>
                <a:defRPr/>
              </a:pPr>
              <a:t>22</a:t>
            </a:fld>
            <a:endParaRPr lang="en-US" altLang="en-US" dirty="0"/>
          </a:p>
        </p:txBody>
      </p:sp>
      <p:grpSp>
        <p:nvGrpSpPr>
          <p:cNvPr id="6" name="Group 5">
            <a:extLst>
              <a:ext uri="{FF2B5EF4-FFF2-40B4-BE49-F238E27FC236}">
                <a16:creationId xmlns:a16="http://schemas.microsoft.com/office/drawing/2014/main" id="{B1633DCC-DE6D-428E-BF9F-C825C223A980}"/>
              </a:ext>
            </a:extLst>
          </p:cNvPr>
          <p:cNvGrpSpPr/>
          <p:nvPr/>
        </p:nvGrpSpPr>
        <p:grpSpPr>
          <a:xfrm>
            <a:off x="1219200" y="685800"/>
            <a:ext cx="9344194" cy="4774189"/>
            <a:chOff x="1219200" y="1245611"/>
            <a:chExt cx="9344194" cy="4774189"/>
          </a:xfrm>
        </p:grpSpPr>
        <p:cxnSp>
          <p:nvCxnSpPr>
            <p:cNvPr id="15" name="Straight Connector 14"/>
            <p:cNvCxnSpPr/>
            <p:nvPr/>
          </p:nvCxnSpPr>
          <p:spPr>
            <a:xfrm flipH="1">
              <a:off x="7704790" y="1393808"/>
              <a:ext cx="25917" cy="4625992"/>
            </a:xfrm>
            <a:prstGeom prst="line">
              <a:avLst/>
            </a:prstGeom>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B0F2F7D4-60C0-4568-8017-7D260BE16496}"/>
                </a:ext>
              </a:extLst>
            </p:cNvPr>
            <p:cNvGrpSpPr/>
            <p:nvPr/>
          </p:nvGrpSpPr>
          <p:grpSpPr>
            <a:xfrm>
              <a:off x="1219200" y="1245611"/>
              <a:ext cx="2697440" cy="4535286"/>
              <a:chOff x="1524000" y="1153258"/>
              <a:chExt cx="2697440" cy="4627639"/>
            </a:xfrm>
          </p:grpSpPr>
          <p:sp>
            <p:nvSpPr>
              <p:cNvPr id="2" name="Oval 1"/>
              <p:cNvSpPr/>
              <p:nvPr/>
            </p:nvSpPr>
            <p:spPr>
              <a:xfrm>
                <a:off x="1951639" y="1153258"/>
                <a:ext cx="914400" cy="914400"/>
              </a:xfrm>
              <a:prstGeom prst="ellipse">
                <a:avLst/>
              </a:prstGeom>
              <a:solidFill>
                <a:srgbClr val="003399">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aiandra GD" panose="020E0502030308020204" pitchFamily="34" charset="0"/>
                </a:endParaRPr>
              </a:p>
            </p:txBody>
          </p:sp>
          <p:sp>
            <p:nvSpPr>
              <p:cNvPr id="3" name="Oval 2"/>
              <p:cNvSpPr/>
              <p:nvPr/>
            </p:nvSpPr>
            <p:spPr>
              <a:xfrm>
                <a:off x="3164090" y="2241727"/>
                <a:ext cx="914400" cy="914400"/>
              </a:xfrm>
              <a:prstGeom prst="ellipse">
                <a:avLst/>
              </a:prstGeom>
              <a:solidFill>
                <a:srgbClr val="003399">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aiandra GD" panose="020E0502030308020204" pitchFamily="34" charset="0"/>
                </a:endParaRPr>
              </a:p>
            </p:txBody>
          </p:sp>
          <p:sp>
            <p:nvSpPr>
              <p:cNvPr id="4" name="Oval 3"/>
              <p:cNvSpPr/>
              <p:nvPr/>
            </p:nvSpPr>
            <p:spPr>
              <a:xfrm>
                <a:off x="1951639" y="3300608"/>
                <a:ext cx="914400" cy="914400"/>
              </a:xfrm>
              <a:prstGeom prst="ellipse">
                <a:avLst/>
              </a:prstGeom>
              <a:solidFill>
                <a:srgbClr val="003399">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aiandra GD" panose="020E0502030308020204" pitchFamily="34" charset="0"/>
                </a:endParaRPr>
              </a:p>
            </p:txBody>
          </p:sp>
          <p:sp>
            <p:nvSpPr>
              <p:cNvPr id="5" name="Oval 4"/>
              <p:cNvSpPr/>
              <p:nvPr/>
            </p:nvSpPr>
            <p:spPr>
              <a:xfrm>
                <a:off x="3164090" y="4353874"/>
                <a:ext cx="914400" cy="914400"/>
              </a:xfrm>
              <a:prstGeom prst="ellipse">
                <a:avLst/>
              </a:prstGeom>
              <a:solidFill>
                <a:srgbClr val="003399">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aiandra GD" panose="020E0502030308020204" pitchFamily="34" charset="0"/>
                </a:endParaRPr>
              </a:p>
            </p:txBody>
          </p:sp>
          <p:sp>
            <p:nvSpPr>
              <p:cNvPr id="23" name="TextBox 22"/>
              <p:cNvSpPr txBox="1"/>
              <p:nvPr/>
            </p:nvSpPr>
            <p:spPr>
              <a:xfrm>
                <a:off x="1524000" y="5442343"/>
                <a:ext cx="2513993" cy="338554"/>
              </a:xfrm>
              <a:prstGeom prst="rect">
                <a:avLst/>
              </a:prstGeom>
              <a:noFill/>
            </p:spPr>
            <p:txBody>
              <a:bodyPr wrap="square" rtlCol="0">
                <a:spAutoFit/>
              </a:bodyPr>
              <a:lstStyle/>
              <a:p>
                <a:pPr algn="ctr"/>
                <a:r>
                  <a:rPr lang="en-US" b="1" dirty="0">
                    <a:latin typeface="Maiandra GD" panose="020E0502030308020204" pitchFamily="34" charset="0"/>
                  </a:rPr>
                  <a:t>Four Separate Subjects</a:t>
                </a:r>
              </a:p>
            </p:txBody>
          </p:sp>
          <p:sp>
            <p:nvSpPr>
              <p:cNvPr id="26" name="TextBox 25"/>
              <p:cNvSpPr txBox="1"/>
              <p:nvPr/>
            </p:nvSpPr>
            <p:spPr>
              <a:xfrm>
                <a:off x="3014111" y="1392041"/>
                <a:ext cx="814647" cy="338554"/>
              </a:xfrm>
              <a:prstGeom prst="rect">
                <a:avLst/>
              </a:prstGeom>
              <a:noFill/>
            </p:spPr>
            <p:txBody>
              <a:bodyPr wrap="none" rtlCol="0">
                <a:spAutoFit/>
              </a:bodyPr>
              <a:lstStyle/>
              <a:p>
                <a:r>
                  <a:rPr lang="en-US" dirty="0">
                    <a:latin typeface="Maiandra GD" panose="020E0502030308020204" pitchFamily="34" charset="0"/>
                  </a:rPr>
                  <a:t>Science</a:t>
                </a:r>
              </a:p>
            </p:txBody>
          </p:sp>
          <p:sp>
            <p:nvSpPr>
              <p:cNvPr id="30" name="TextBox 29"/>
              <p:cNvSpPr txBox="1"/>
              <p:nvPr/>
            </p:nvSpPr>
            <p:spPr>
              <a:xfrm>
                <a:off x="1639234" y="2436930"/>
                <a:ext cx="1219886" cy="338554"/>
              </a:xfrm>
              <a:prstGeom prst="rect">
                <a:avLst/>
              </a:prstGeom>
              <a:noFill/>
            </p:spPr>
            <p:txBody>
              <a:bodyPr wrap="none" rtlCol="0">
                <a:spAutoFit/>
              </a:bodyPr>
              <a:lstStyle/>
              <a:p>
                <a:r>
                  <a:rPr lang="en-US" dirty="0">
                    <a:latin typeface="Maiandra GD" panose="020E0502030308020204" pitchFamily="34" charset="0"/>
                  </a:rPr>
                  <a:t>Technology</a:t>
                </a:r>
              </a:p>
            </p:txBody>
          </p:sp>
          <p:sp>
            <p:nvSpPr>
              <p:cNvPr id="33" name="TextBox 32"/>
              <p:cNvSpPr txBox="1"/>
              <p:nvPr/>
            </p:nvSpPr>
            <p:spPr>
              <a:xfrm>
                <a:off x="3001234" y="3536412"/>
                <a:ext cx="1220206" cy="338554"/>
              </a:xfrm>
              <a:prstGeom prst="rect">
                <a:avLst/>
              </a:prstGeom>
              <a:noFill/>
            </p:spPr>
            <p:txBody>
              <a:bodyPr wrap="none" rtlCol="0">
                <a:spAutoFit/>
              </a:bodyPr>
              <a:lstStyle/>
              <a:p>
                <a:r>
                  <a:rPr lang="en-US" dirty="0">
                    <a:latin typeface="Maiandra GD" panose="020E0502030308020204" pitchFamily="34" charset="0"/>
                  </a:rPr>
                  <a:t>Engineering</a:t>
                </a:r>
              </a:p>
            </p:txBody>
          </p:sp>
          <p:sp>
            <p:nvSpPr>
              <p:cNvPr id="34" name="TextBox 33"/>
              <p:cNvSpPr txBox="1"/>
              <p:nvPr/>
            </p:nvSpPr>
            <p:spPr>
              <a:xfrm>
                <a:off x="1554857" y="4622737"/>
                <a:ext cx="1348446" cy="338554"/>
              </a:xfrm>
              <a:prstGeom prst="rect">
                <a:avLst/>
              </a:prstGeom>
              <a:noFill/>
            </p:spPr>
            <p:txBody>
              <a:bodyPr wrap="none" rtlCol="0">
                <a:spAutoFit/>
              </a:bodyPr>
              <a:lstStyle/>
              <a:p>
                <a:r>
                  <a:rPr lang="en-US" dirty="0">
                    <a:latin typeface="Maiandra GD" panose="020E0502030308020204" pitchFamily="34" charset="0"/>
                  </a:rPr>
                  <a:t>Mathematics</a:t>
                </a:r>
              </a:p>
            </p:txBody>
          </p:sp>
        </p:grpSp>
        <p:grpSp>
          <p:nvGrpSpPr>
            <p:cNvPr id="10" name="Group 9">
              <a:extLst>
                <a:ext uri="{FF2B5EF4-FFF2-40B4-BE49-F238E27FC236}">
                  <a16:creationId xmlns:a16="http://schemas.microsoft.com/office/drawing/2014/main" id="{82583C17-C840-4FAE-AB67-4FDC95E530C8}"/>
                </a:ext>
              </a:extLst>
            </p:cNvPr>
            <p:cNvGrpSpPr/>
            <p:nvPr/>
          </p:nvGrpSpPr>
          <p:grpSpPr>
            <a:xfrm>
              <a:off x="7935735" y="1843069"/>
              <a:ext cx="2627659" cy="3948131"/>
              <a:chOff x="7935735" y="1695450"/>
              <a:chExt cx="2627659" cy="3948131"/>
            </a:xfrm>
          </p:grpSpPr>
          <p:sp>
            <p:nvSpPr>
              <p:cNvPr id="11" name="Summing Junction 10"/>
              <p:cNvSpPr/>
              <p:nvPr/>
            </p:nvSpPr>
            <p:spPr>
              <a:xfrm>
                <a:off x="8492400" y="2249070"/>
                <a:ext cx="1503211" cy="1523424"/>
              </a:xfrm>
              <a:prstGeom prst="flowChartSummingJunction">
                <a:avLst/>
              </a:prstGeom>
              <a:solidFill>
                <a:srgbClr val="003399">
                  <a:alpha val="40000"/>
                </a:srgbClr>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aiandra GD" panose="020E0502030308020204" pitchFamily="34" charset="0"/>
                </a:endParaRPr>
              </a:p>
            </p:txBody>
          </p:sp>
          <p:sp>
            <p:nvSpPr>
              <p:cNvPr id="17" name="Rectangle 16"/>
              <p:cNvSpPr/>
              <p:nvPr/>
            </p:nvSpPr>
            <p:spPr>
              <a:xfrm>
                <a:off x="8919466" y="1695450"/>
                <a:ext cx="1321789" cy="338554"/>
              </a:xfrm>
              <a:prstGeom prst="rect">
                <a:avLst/>
              </a:prstGeom>
            </p:spPr>
            <p:txBody>
              <a:bodyPr wrap="square">
                <a:spAutoFit/>
              </a:bodyPr>
              <a:lstStyle/>
              <a:p>
                <a:pPr lvl="0"/>
                <a:r>
                  <a:rPr lang="en-US" dirty="0">
                    <a:solidFill>
                      <a:prstClr val="black"/>
                    </a:solidFill>
                    <a:latin typeface="Maiandra GD" panose="020E0502030308020204" pitchFamily="34" charset="0"/>
                  </a:rPr>
                  <a:t>Sci.</a:t>
                </a:r>
              </a:p>
            </p:txBody>
          </p:sp>
          <p:sp>
            <p:nvSpPr>
              <p:cNvPr id="25" name="TextBox 24"/>
              <p:cNvSpPr txBox="1"/>
              <p:nvPr/>
            </p:nvSpPr>
            <p:spPr>
              <a:xfrm>
                <a:off x="8492400" y="5305027"/>
                <a:ext cx="1669047" cy="338554"/>
              </a:xfrm>
              <a:prstGeom prst="rect">
                <a:avLst/>
              </a:prstGeom>
              <a:noFill/>
            </p:spPr>
            <p:txBody>
              <a:bodyPr wrap="none" rtlCol="0">
                <a:spAutoFit/>
              </a:bodyPr>
              <a:lstStyle/>
              <a:p>
                <a:r>
                  <a:rPr lang="en-US" b="1" dirty="0">
                    <a:latin typeface="Maiandra GD" panose="020E0502030308020204" pitchFamily="34" charset="0"/>
                  </a:rPr>
                  <a:t>Integrated STEM</a:t>
                </a:r>
              </a:p>
            </p:txBody>
          </p:sp>
          <p:sp>
            <p:nvSpPr>
              <p:cNvPr id="44" name="TextBox 43"/>
              <p:cNvSpPr txBox="1"/>
              <p:nvPr/>
            </p:nvSpPr>
            <p:spPr>
              <a:xfrm>
                <a:off x="9995610" y="2817275"/>
                <a:ext cx="567784" cy="338554"/>
              </a:xfrm>
              <a:prstGeom prst="rect">
                <a:avLst/>
              </a:prstGeom>
              <a:noFill/>
            </p:spPr>
            <p:txBody>
              <a:bodyPr wrap="none" rtlCol="0">
                <a:spAutoFit/>
              </a:bodyPr>
              <a:lstStyle/>
              <a:p>
                <a:r>
                  <a:rPr lang="en-US" dirty="0">
                    <a:latin typeface="Maiandra GD" panose="020E0502030308020204" pitchFamily="34" charset="0"/>
                  </a:rPr>
                  <a:t>Eng.</a:t>
                </a:r>
              </a:p>
            </p:txBody>
          </p:sp>
          <p:sp>
            <p:nvSpPr>
              <p:cNvPr id="45" name="TextBox 44"/>
              <p:cNvSpPr txBox="1"/>
              <p:nvPr/>
            </p:nvSpPr>
            <p:spPr>
              <a:xfrm>
                <a:off x="7935735" y="2876450"/>
                <a:ext cx="633187" cy="338554"/>
              </a:xfrm>
              <a:prstGeom prst="rect">
                <a:avLst/>
              </a:prstGeom>
              <a:noFill/>
            </p:spPr>
            <p:txBody>
              <a:bodyPr wrap="none" rtlCol="0">
                <a:spAutoFit/>
              </a:bodyPr>
              <a:lstStyle/>
              <a:p>
                <a:r>
                  <a:rPr lang="en-US" dirty="0">
                    <a:latin typeface="Maiandra GD" panose="020E0502030308020204" pitchFamily="34" charset="0"/>
                  </a:rPr>
                  <a:t>Tech.</a:t>
                </a:r>
              </a:p>
            </p:txBody>
          </p:sp>
          <p:sp>
            <p:nvSpPr>
              <p:cNvPr id="46" name="TextBox 45"/>
              <p:cNvSpPr txBox="1"/>
              <p:nvPr/>
            </p:nvSpPr>
            <p:spPr>
              <a:xfrm>
                <a:off x="8815795" y="3984542"/>
                <a:ext cx="723275" cy="338554"/>
              </a:xfrm>
              <a:prstGeom prst="rect">
                <a:avLst/>
              </a:prstGeom>
              <a:noFill/>
            </p:spPr>
            <p:txBody>
              <a:bodyPr wrap="none" rtlCol="0">
                <a:spAutoFit/>
              </a:bodyPr>
              <a:lstStyle/>
              <a:p>
                <a:r>
                  <a:rPr lang="en-US" dirty="0">
                    <a:latin typeface="Maiandra GD" panose="020E0502030308020204" pitchFamily="34" charset="0"/>
                  </a:rPr>
                  <a:t>Math.</a:t>
                </a:r>
              </a:p>
            </p:txBody>
          </p:sp>
        </p:grpSp>
        <p:grpSp>
          <p:nvGrpSpPr>
            <p:cNvPr id="9" name="Group 8">
              <a:extLst>
                <a:ext uri="{FF2B5EF4-FFF2-40B4-BE49-F238E27FC236}">
                  <a16:creationId xmlns:a16="http://schemas.microsoft.com/office/drawing/2014/main" id="{28C7F109-9C34-4B39-8492-C01BCA777DB0}"/>
                </a:ext>
              </a:extLst>
            </p:cNvPr>
            <p:cNvGrpSpPr/>
            <p:nvPr/>
          </p:nvGrpSpPr>
          <p:grpSpPr>
            <a:xfrm>
              <a:off x="4495800" y="2100046"/>
              <a:ext cx="2901578" cy="3919754"/>
              <a:chOff x="4735335" y="2120323"/>
              <a:chExt cx="2901578" cy="3919754"/>
            </a:xfrm>
          </p:grpSpPr>
          <p:sp>
            <p:nvSpPr>
              <p:cNvPr id="24" name="TextBox 23"/>
              <p:cNvSpPr txBox="1"/>
              <p:nvPr/>
            </p:nvSpPr>
            <p:spPr>
              <a:xfrm>
                <a:off x="4983981" y="5455302"/>
                <a:ext cx="2552867" cy="584775"/>
              </a:xfrm>
              <a:prstGeom prst="rect">
                <a:avLst/>
              </a:prstGeom>
              <a:noFill/>
            </p:spPr>
            <p:txBody>
              <a:bodyPr wrap="square" rtlCol="0">
                <a:spAutoFit/>
              </a:bodyPr>
              <a:lstStyle/>
              <a:p>
                <a:pPr algn="ctr"/>
                <a:r>
                  <a:rPr lang="en-US" b="1" dirty="0">
                    <a:latin typeface="Maiandra GD" panose="020E0502030308020204" pitchFamily="34" charset="0"/>
                  </a:rPr>
                  <a:t>Partial Integration of Subjects</a:t>
                </a:r>
              </a:p>
            </p:txBody>
          </p:sp>
          <p:sp>
            <p:nvSpPr>
              <p:cNvPr id="40" name="TextBox 39"/>
              <p:cNvSpPr txBox="1"/>
              <p:nvPr/>
            </p:nvSpPr>
            <p:spPr>
              <a:xfrm>
                <a:off x="5853035" y="2120323"/>
                <a:ext cx="470000" cy="338554"/>
              </a:xfrm>
              <a:prstGeom prst="rect">
                <a:avLst/>
              </a:prstGeom>
              <a:noFill/>
            </p:spPr>
            <p:txBody>
              <a:bodyPr wrap="none" rtlCol="0">
                <a:spAutoFit/>
              </a:bodyPr>
              <a:lstStyle/>
              <a:p>
                <a:r>
                  <a:rPr lang="en-US" dirty="0">
                    <a:latin typeface="Maiandra GD" panose="020E0502030308020204" pitchFamily="34" charset="0"/>
                  </a:rPr>
                  <a:t>Sci.</a:t>
                </a:r>
              </a:p>
            </p:txBody>
          </p:sp>
          <p:sp>
            <p:nvSpPr>
              <p:cNvPr id="41" name="TextBox 40"/>
              <p:cNvSpPr txBox="1"/>
              <p:nvPr/>
            </p:nvSpPr>
            <p:spPr>
              <a:xfrm>
                <a:off x="4735335" y="3167080"/>
                <a:ext cx="633187" cy="338554"/>
              </a:xfrm>
              <a:prstGeom prst="rect">
                <a:avLst/>
              </a:prstGeom>
              <a:noFill/>
            </p:spPr>
            <p:txBody>
              <a:bodyPr wrap="none" rtlCol="0">
                <a:spAutoFit/>
              </a:bodyPr>
              <a:lstStyle/>
              <a:p>
                <a:r>
                  <a:rPr lang="en-US" dirty="0">
                    <a:latin typeface="Maiandra GD" panose="020E0502030308020204" pitchFamily="34" charset="0"/>
                  </a:rPr>
                  <a:t>Tech.</a:t>
                </a:r>
              </a:p>
            </p:txBody>
          </p:sp>
          <p:sp>
            <p:nvSpPr>
              <p:cNvPr id="42" name="TextBox 41"/>
              <p:cNvSpPr txBox="1"/>
              <p:nvPr/>
            </p:nvSpPr>
            <p:spPr>
              <a:xfrm>
                <a:off x="7069129" y="3167080"/>
                <a:ext cx="567784" cy="338554"/>
              </a:xfrm>
              <a:prstGeom prst="rect">
                <a:avLst/>
              </a:prstGeom>
              <a:noFill/>
            </p:spPr>
            <p:txBody>
              <a:bodyPr wrap="none" rtlCol="0">
                <a:spAutoFit/>
              </a:bodyPr>
              <a:lstStyle/>
              <a:p>
                <a:r>
                  <a:rPr lang="en-US" dirty="0">
                    <a:latin typeface="Maiandra GD" panose="020E0502030308020204" pitchFamily="34" charset="0"/>
                  </a:rPr>
                  <a:t>Eng.</a:t>
                </a:r>
              </a:p>
            </p:txBody>
          </p:sp>
          <p:sp>
            <p:nvSpPr>
              <p:cNvPr id="43" name="TextBox 42"/>
              <p:cNvSpPr txBox="1"/>
              <p:nvPr/>
            </p:nvSpPr>
            <p:spPr>
              <a:xfrm>
                <a:off x="5757494" y="4438071"/>
                <a:ext cx="723275" cy="338554"/>
              </a:xfrm>
              <a:prstGeom prst="rect">
                <a:avLst/>
              </a:prstGeom>
              <a:noFill/>
            </p:spPr>
            <p:txBody>
              <a:bodyPr wrap="none" rtlCol="0">
                <a:spAutoFit/>
              </a:bodyPr>
              <a:lstStyle/>
              <a:p>
                <a:r>
                  <a:rPr lang="en-US" dirty="0">
                    <a:latin typeface="Maiandra GD" panose="020E0502030308020204" pitchFamily="34" charset="0"/>
                  </a:rPr>
                  <a:t>Math.</a:t>
                </a:r>
              </a:p>
            </p:txBody>
          </p:sp>
          <p:sp>
            <p:nvSpPr>
              <p:cNvPr id="29" name="Oval 28"/>
              <p:cNvSpPr/>
              <p:nvPr/>
            </p:nvSpPr>
            <p:spPr>
              <a:xfrm>
                <a:off x="5704467" y="3459141"/>
                <a:ext cx="914400" cy="914400"/>
              </a:xfrm>
              <a:prstGeom prst="ellipse">
                <a:avLst/>
              </a:prstGeom>
              <a:solidFill>
                <a:srgbClr val="003399">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aiandra GD" panose="020E0502030308020204" pitchFamily="34" charset="0"/>
                </a:endParaRPr>
              </a:p>
            </p:txBody>
          </p:sp>
          <p:sp>
            <p:nvSpPr>
              <p:cNvPr id="31" name="Oval 30"/>
              <p:cNvSpPr/>
              <p:nvPr/>
            </p:nvSpPr>
            <p:spPr>
              <a:xfrm>
                <a:off x="6132581" y="2971515"/>
                <a:ext cx="914400" cy="914400"/>
              </a:xfrm>
              <a:prstGeom prst="ellipse">
                <a:avLst/>
              </a:prstGeom>
              <a:solidFill>
                <a:srgbClr val="003399">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aiandra GD" panose="020E0502030308020204" pitchFamily="34" charset="0"/>
                </a:endParaRPr>
              </a:p>
            </p:txBody>
          </p:sp>
          <p:sp>
            <p:nvSpPr>
              <p:cNvPr id="32" name="Oval 31"/>
              <p:cNvSpPr/>
              <p:nvPr/>
            </p:nvSpPr>
            <p:spPr>
              <a:xfrm>
                <a:off x="5270514" y="2975661"/>
                <a:ext cx="914400" cy="914400"/>
              </a:xfrm>
              <a:prstGeom prst="ellipse">
                <a:avLst/>
              </a:prstGeom>
              <a:solidFill>
                <a:srgbClr val="003399">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aiandra GD" panose="020E0502030308020204" pitchFamily="34" charset="0"/>
                </a:endParaRPr>
              </a:p>
            </p:txBody>
          </p:sp>
          <p:sp>
            <p:nvSpPr>
              <p:cNvPr id="35" name="Oval 34"/>
              <p:cNvSpPr/>
              <p:nvPr/>
            </p:nvSpPr>
            <p:spPr>
              <a:xfrm>
                <a:off x="5675381" y="2544741"/>
                <a:ext cx="914400" cy="914400"/>
              </a:xfrm>
              <a:prstGeom prst="ellipse">
                <a:avLst/>
              </a:prstGeom>
              <a:solidFill>
                <a:srgbClr val="003399">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aiandra GD" panose="020E0502030308020204" pitchFamily="34" charset="0"/>
                </a:endParaRPr>
              </a:p>
            </p:txBody>
          </p:sp>
        </p:grpSp>
        <p:cxnSp>
          <p:nvCxnSpPr>
            <p:cNvPr id="36" name="Straight Connector 35">
              <a:extLst>
                <a:ext uri="{FF2B5EF4-FFF2-40B4-BE49-F238E27FC236}">
                  <a16:creationId xmlns:a16="http://schemas.microsoft.com/office/drawing/2014/main" id="{F91ADA20-D11E-4553-812B-2FC94152ABB7}"/>
                </a:ext>
              </a:extLst>
            </p:cNvPr>
            <p:cNvCxnSpPr/>
            <p:nvPr/>
          </p:nvCxnSpPr>
          <p:spPr>
            <a:xfrm>
              <a:off x="4199707" y="1393808"/>
              <a:ext cx="25918" cy="4535286"/>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8D5942B5-152F-4F86-A485-15883C45A52C}"/>
              </a:ext>
            </a:extLst>
          </p:cNvPr>
          <p:cNvSpPr txBox="1"/>
          <p:nvPr/>
        </p:nvSpPr>
        <p:spPr>
          <a:xfrm>
            <a:off x="152400" y="5983069"/>
            <a:ext cx="11887200" cy="646331"/>
          </a:xfrm>
          <a:prstGeom prst="rect">
            <a:avLst/>
          </a:prstGeom>
          <a:solidFill>
            <a:srgbClr val="008000"/>
          </a:solidFill>
        </p:spPr>
        <p:txBody>
          <a:bodyPr wrap="square" rtlCol="0">
            <a:spAutoFit/>
          </a:bodyPr>
          <a:lstStyle/>
          <a:p>
            <a:pPr marL="342900" indent="-342900">
              <a:buFont typeface="Wingdings" panose="05000000000000000000" pitchFamily="2" charset="2"/>
              <a:buChar char="Ø"/>
            </a:pPr>
            <a:r>
              <a:rPr lang="en-US" sz="1800" dirty="0">
                <a:solidFill>
                  <a:schemeClr val="bg1"/>
                </a:solidFill>
                <a:latin typeface="Maiandra GD" panose="020E0502030308020204" pitchFamily="34" charset="0"/>
              </a:rPr>
              <a:t>Develop standards to develop the content for what every student should know for sustainable development. </a:t>
            </a:r>
          </a:p>
          <a:p>
            <a:pPr marL="342900" indent="-342900">
              <a:buFont typeface="Wingdings" panose="05000000000000000000" pitchFamily="2" charset="2"/>
              <a:buChar char="Ø"/>
            </a:pPr>
            <a:r>
              <a:rPr lang="en-US" sz="1800" dirty="0">
                <a:solidFill>
                  <a:schemeClr val="bg1"/>
                </a:solidFill>
                <a:latin typeface="Maiandra GD" panose="020E0502030308020204" pitchFamily="34" charset="0"/>
              </a:rPr>
              <a:t>Prepare teachers to teach sustainable development.</a:t>
            </a:r>
          </a:p>
        </p:txBody>
      </p:sp>
    </p:spTree>
    <p:extLst>
      <p:ext uri="{BB962C8B-B14F-4D97-AF65-F5344CB8AC3E}">
        <p14:creationId xmlns:p14="http://schemas.microsoft.com/office/powerpoint/2010/main" val="2735645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4B3BBD67-F3B4-4993-B630-E95D7C0B64FF}"/>
              </a:ext>
            </a:extLst>
          </p:cNvPr>
          <p:cNvSpPr>
            <a:spLocks noGrp="1" noChangeArrowheads="1"/>
          </p:cNvSpPr>
          <p:nvPr>
            <p:ph type="title"/>
          </p:nvPr>
        </p:nvSpPr>
        <p:spPr>
          <a:xfrm>
            <a:off x="228600" y="1143000"/>
            <a:ext cx="3190875" cy="533400"/>
          </a:xfrm>
        </p:spPr>
        <p:txBody>
          <a:bodyPr/>
          <a:lstStyle/>
          <a:p>
            <a:r>
              <a:rPr lang="en-US" altLang="en-US" sz="2400" dirty="0"/>
              <a:t>Traditional Concern</a:t>
            </a:r>
          </a:p>
        </p:txBody>
      </p:sp>
      <p:sp>
        <p:nvSpPr>
          <p:cNvPr id="180227" name="Rectangle 3">
            <a:extLst>
              <a:ext uri="{FF2B5EF4-FFF2-40B4-BE49-F238E27FC236}">
                <a16:creationId xmlns:a16="http://schemas.microsoft.com/office/drawing/2014/main" id="{AD2936B0-7D9C-4E22-A23C-D83B429D9268}"/>
              </a:ext>
            </a:extLst>
          </p:cNvPr>
          <p:cNvSpPr>
            <a:spLocks noGrp="1" noChangeArrowheads="1"/>
          </p:cNvSpPr>
          <p:nvPr>
            <p:ph type="body" idx="1"/>
          </p:nvPr>
        </p:nvSpPr>
        <p:spPr>
          <a:xfrm>
            <a:off x="228600" y="1676400"/>
            <a:ext cx="4419600" cy="2819400"/>
          </a:xfrm>
        </p:spPr>
        <p:txBody>
          <a:bodyPr/>
          <a:lstStyle/>
          <a:p>
            <a:pPr>
              <a:lnSpc>
                <a:spcPct val="90000"/>
              </a:lnSpc>
            </a:pPr>
            <a:r>
              <a:rPr lang="en-US" altLang="en-US" sz="2000" dirty="0"/>
              <a:t>How to make the first year exciting,</a:t>
            </a:r>
          </a:p>
          <a:p>
            <a:pPr>
              <a:lnSpc>
                <a:spcPct val="90000"/>
              </a:lnSpc>
            </a:pPr>
            <a:r>
              <a:rPr lang="en-US" altLang="en-US" sz="2000" dirty="0"/>
              <a:t>How to communicate what engineers actually do,</a:t>
            </a:r>
          </a:p>
          <a:p>
            <a:pPr>
              <a:lnSpc>
                <a:spcPct val="90000"/>
              </a:lnSpc>
            </a:pPr>
            <a:r>
              <a:rPr lang="en-US" altLang="en-US" sz="2000" dirty="0"/>
              <a:t>How to develop an understanding of business processes, and </a:t>
            </a:r>
          </a:p>
          <a:p>
            <a:pPr>
              <a:lnSpc>
                <a:spcPct val="90000"/>
              </a:lnSpc>
            </a:pPr>
            <a:r>
              <a:rPr lang="en-US" altLang="en-US" sz="2000" dirty="0"/>
              <a:t>How to get students to think about ethics and social responsibility.</a:t>
            </a:r>
          </a:p>
        </p:txBody>
      </p:sp>
      <p:sp>
        <p:nvSpPr>
          <p:cNvPr id="2" name="Rectangle 2">
            <a:extLst>
              <a:ext uri="{FF2B5EF4-FFF2-40B4-BE49-F238E27FC236}">
                <a16:creationId xmlns:a16="http://schemas.microsoft.com/office/drawing/2014/main" id="{FA93EF6B-FEF9-4B36-ADDB-2EADD5164281}"/>
              </a:ext>
            </a:extLst>
          </p:cNvPr>
          <p:cNvSpPr>
            <a:spLocks noChangeArrowheads="1"/>
          </p:cNvSpPr>
          <p:nvPr/>
        </p:nvSpPr>
        <p:spPr bwMode="auto">
          <a:xfrm>
            <a:off x="4724400" y="990600"/>
            <a:ext cx="41624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ea typeface="ＭＳ Ｐゴシック" panose="020B0600070205080204" pitchFamily="34" charset="-128"/>
              </a:defRPr>
            </a:lvl1pPr>
            <a:lvl2pPr algn="ctr">
              <a:defRPr sz="4400">
                <a:solidFill>
                  <a:schemeClr val="tx2"/>
                </a:solidFill>
                <a:latin typeface="Arial" panose="020B0604020202020204" pitchFamily="34" charset="0"/>
                <a:ea typeface="ＭＳ Ｐゴシック" panose="020B0600070205080204" pitchFamily="34" charset="-128"/>
              </a:defRPr>
            </a:lvl2pPr>
            <a:lvl3pPr algn="ctr">
              <a:defRPr sz="4400">
                <a:solidFill>
                  <a:schemeClr val="tx2"/>
                </a:solidFill>
                <a:latin typeface="Arial" panose="020B0604020202020204" pitchFamily="34" charset="0"/>
                <a:ea typeface="ＭＳ Ｐゴシック" panose="020B0600070205080204" pitchFamily="34" charset="-128"/>
              </a:defRPr>
            </a:lvl3pPr>
            <a:lvl4pPr algn="ctr">
              <a:defRPr sz="4400">
                <a:solidFill>
                  <a:schemeClr val="tx2"/>
                </a:solidFill>
                <a:latin typeface="Arial" panose="020B0604020202020204" pitchFamily="34" charset="0"/>
                <a:ea typeface="ＭＳ Ｐゴシック" panose="020B0600070205080204" pitchFamily="34" charset="-128"/>
              </a:defRPr>
            </a:lvl4pPr>
            <a:lvl5pPr algn="ctr">
              <a:defRPr sz="4400">
                <a:solidFill>
                  <a:schemeClr val="tx2"/>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2400" b="1" dirty="0">
                <a:effectLst>
                  <a:outerShdw blurRad="38100" dist="38100" dir="2700000" algn="tl">
                    <a:srgbClr val="000000">
                      <a:alpha val="43137"/>
                    </a:srgbClr>
                  </a:outerShdw>
                </a:effectLst>
                <a:latin typeface="Maiandra GD" panose="020E0502030308020204" pitchFamily="34" charset="0"/>
              </a:rPr>
              <a:t>Today’s Additional Concerns:</a:t>
            </a:r>
          </a:p>
        </p:txBody>
      </p:sp>
      <p:sp>
        <p:nvSpPr>
          <p:cNvPr id="8" name="Rectangle 3">
            <a:extLst>
              <a:ext uri="{FF2B5EF4-FFF2-40B4-BE49-F238E27FC236}">
                <a16:creationId xmlns:a16="http://schemas.microsoft.com/office/drawing/2014/main" id="{8C293E83-CD52-4827-9030-7500CD899AEE}"/>
              </a:ext>
            </a:extLst>
          </p:cNvPr>
          <p:cNvSpPr txBox="1">
            <a:spLocks noChangeArrowheads="1"/>
          </p:cNvSpPr>
          <p:nvPr/>
        </p:nvSpPr>
        <p:spPr bwMode="auto">
          <a:xfrm>
            <a:off x="4572000" y="1524000"/>
            <a:ext cx="4292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aiandra GD" panose="020E0502030308020204" pitchFamily="34" charset="0"/>
                <a:ea typeface="ＭＳ Ｐゴシック" charset="0"/>
                <a:cs typeface="Maiandra GD" panose="020E0502030308020204" pitchFamily="34"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aiandra GD" panose="020E0502030308020204"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aiandra GD" panose="020E0502030308020204"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altLang="en-US" sz="1800" kern="0" dirty="0"/>
              <a:t>Nano-Bio-Info</a:t>
            </a:r>
          </a:p>
          <a:p>
            <a:pPr>
              <a:lnSpc>
                <a:spcPct val="90000"/>
              </a:lnSpc>
            </a:pPr>
            <a:r>
              <a:rPr lang="en-US" altLang="en-US" sz="1800" kern="0" dirty="0"/>
              <a:t>Large complex systems</a:t>
            </a:r>
          </a:p>
          <a:p>
            <a:pPr>
              <a:lnSpc>
                <a:spcPct val="90000"/>
              </a:lnSpc>
            </a:pPr>
            <a:r>
              <a:rPr lang="en-US" altLang="en-US" sz="1800" kern="0" dirty="0"/>
              <a:t>An entire new life-science base</a:t>
            </a:r>
          </a:p>
          <a:p>
            <a:pPr>
              <a:lnSpc>
                <a:spcPct val="90000"/>
              </a:lnSpc>
            </a:pPr>
            <a:r>
              <a:rPr lang="en-US" altLang="en-US" sz="1800" kern="0" dirty="0"/>
              <a:t>Astounding computation &amp; storage capabilities</a:t>
            </a:r>
          </a:p>
          <a:p>
            <a:pPr>
              <a:lnSpc>
                <a:spcPct val="90000"/>
              </a:lnSpc>
            </a:pPr>
            <a:r>
              <a:rPr lang="en-US" altLang="en-US" sz="1800" kern="0" dirty="0"/>
              <a:t>Innovation &amp; Leadership</a:t>
            </a:r>
          </a:p>
          <a:p>
            <a:pPr>
              <a:lnSpc>
                <a:spcPct val="90000"/>
              </a:lnSpc>
            </a:pPr>
            <a:r>
              <a:rPr lang="en-US" altLang="en-US" sz="1800" kern="0" dirty="0"/>
              <a:t>Teamwork across disciplines, fields, nations &amp; cultures</a:t>
            </a:r>
          </a:p>
          <a:p>
            <a:pPr>
              <a:lnSpc>
                <a:spcPct val="90000"/>
              </a:lnSpc>
            </a:pPr>
            <a:r>
              <a:rPr lang="en-US" altLang="en-US" sz="1800" kern="0" dirty="0"/>
              <a:t>Experiential learning</a:t>
            </a:r>
          </a:p>
          <a:p>
            <a:pPr>
              <a:lnSpc>
                <a:spcPct val="90000"/>
              </a:lnSpc>
            </a:pPr>
            <a:r>
              <a:rPr lang="en-US" altLang="en-US" sz="1800" kern="0" dirty="0"/>
              <a:t>Entrepreneurship</a:t>
            </a:r>
          </a:p>
          <a:p>
            <a:pPr>
              <a:lnSpc>
                <a:spcPct val="90000"/>
              </a:lnSpc>
            </a:pPr>
            <a:r>
              <a:rPr lang="en-US" altLang="en-US" sz="1800" kern="0" dirty="0"/>
              <a:t>Product development &amp; manufacturing</a:t>
            </a:r>
          </a:p>
          <a:p>
            <a:pPr>
              <a:lnSpc>
                <a:spcPct val="90000"/>
              </a:lnSpc>
            </a:pPr>
            <a:r>
              <a:rPr lang="en-US" altLang="en-US" sz="1800" kern="0" dirty="0"/>
              <a:t>Sustainable development</a:t>
            </a:r>
          </a:p>
        </p:txBody>
      </p:sp>
      <p:sp>
        <p:nvSpPr>
          <p:cNvPr id="5" name="Rectangle 4">
            <a:extLst>
              <a:ext uri="{FF2B5EF4-FFF2-40B4-BE49-F238E27FC236}">
                <a16:creationId xmlns:a16="http://schemas.microsoft.com/office/drawing/2014/main" id="{D3A1CD5C-E06F-475B-9859-2905CA5D2B42}"/>
              </a:ext>
            </a:extLst>
          </p:cNvPr>
          <p:cNvSpPr>
            <a:spLocks noChangeArrowheads="1"/>
          </p:cNvSpPr>
          <p:nvPr/>
        </p:nvSpPr>
        <p:spPr bwMode="auto">
          <a:xfrm>
            <a:off x="0" y="6172200"/>
            <a:ext cx="12192000" cy="685800"/>
          </a:xfrm>
          <a:prstGeom prst="rect">
            <a:avLst/>
          </a:prstGeom>
          <a:solidFill>
            <a:schemeClr val="accent2"/>
          </a:solidFill>
          <a:ln w="9525">
            <a:solidFill>
              <a:schemeClr val="tx1"/>
            </a:solidFill>
            <a:miter lim="800000"/>
            <a:headEnd/>
            <a:tailEnd/>
          </a:ln>
        </p:spPr>
        <p:txBody>
          <a:bodyPr wrap="none" anchor="ctr"/>
          <a:lstStyle/>
          <a:p>
            <a:pPr algn="ctr"/>
            <a:r>
              <a:rPr lang="en-US" altLang="en-US" sz="4000" b="1" dirty="0">
                <a:solidFill>
                  <a:schemeClr val="bg1"/>
                </a:solidFill>
                <a:effectLst>
                  <a:outerShdw blurRad="38100" dist="38100" dir="2700000" algn="tl">
                    <a:srgbClr val="000000">
                      <a:alpha val="43137"/>
                    </a:srgbClr>
                  </a:outerShdw>
                </a:effectLst>
                <a:latin typeface="Maiandra GD" panose="020E0502030308020204" pitchFamily="34" charset="0"/>
              </a:rPr>
              <a:t>Why? Because the world is changing….</a:t>
            </a:r>
          </a:p>
        </p:txBody>
      </p:sp>
      <p:sp>
        <p:nvSpPr>
          <p:cNvPr id="12" name="Slide Number Placeholder 11">
            <a:extLst>
              <a:ext uri="{FF2B5EF4-FFF2-40B4-BE49-F238E27FC236}">
                <a16:creationId xmlns:a16="http://schemas.microsoft.com/office/drawing/2014/main" id="{45E64214-8DCA-49D5-82D8-EAFAE8397539}"/>
              </a:ext>
            </a:extLst>
          </p:cNvPr>
          <p:cNvSpPr>
            <a:spLocks noGrp="1"/>
          </p:cNvSpPr>
          <p:nvPr>
            <p:ph type="sldNum" sz="quarter" idx="12"/>
          </p:nvPr>
        </p:nvSpPr>
        <p:spPr/>
        <p:txBody>
          <a:bodyPr/>
          <a:lstStyle/>
          <a:p>
            <a:pPr>
              <a:defRPr/>
            </a:pPr>
            <a:fld id="{C23BD001-0202-4C63-B30F-8B9526205DA0}" type="slidenum">
              <a:rPr lang="en-US" altLang="en-US" smtClean="0"/>
              <a:pPr>
                <a:defRPr/>
              </a:pPr>
              <a:t>23</a:t>
            </a:fld>
            <a:endParaRPr lang="en-US" altLang="en-US"/>
          </a:p>
        </p:txBody>
      </p:sp>
      <p:sp>
        <p:nvSpPr>
          <p:cNvPr id="9" name="Rectangle 2">
            <a:extLst>
              <a:ext uri="{FF2B5EF4-FFF2-40B4-BE49-F238E27FC236}">
                <a16:creationId xmlns:a16="http://schemas.microsoft.com/office/drawing/2014/main" id="{486E75E2-BBFF-4C27-8DE2-D8B4003F28DE}"/>
              </a:ext>
            </a:extLst>
          </p:cNvPr>
          <p:cNvSpPr txBox="1">
            <a:spLocks noChangeArrowheads="1"/>
          </p:cNvSpPr>
          <p:nvPr/>
        </p:nvSpPr>
        <p:spPr bwMode="auto">
          <a:xfrm>
            <a:off x="3352800" y="0"/>
            <a:ext cx="61626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Maiandra GD" panose="020E0502030308020204" pitchFamily="34" charset="0"/>
                <a:ea typeface="ＭＳ Ｐゴシック" charset="0"/>
                <a:cs typeface="Maiandra GD" panose="020E0502030308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altLang="en-US" sz="3200" kern="0" dirty="0"/>
              <a:t>Institute of Higher Learning</a:t>
            </a:r>
          </a:p>
        </p:txBody>
      </p:sp>
      <p:sp>
        <p:nvSpPr>
          <p:cNvPr id="3" name="Rectangle 3">
            <a:extLst>
              <a:ext uri="{FF2B5EF4-FFF2-40B4-BE49-F238E27FC236}">
                <a16:creationId xmlns:a16="http://schemas.microsoft.com/office/drawing/2014/main" id="{97C55CE8-4125-4253-B043-68BD624BF772}"/>
              </a:ext>
            </a:extLst>
          </p:cNvPr>
          <p:cNvSpPr txBox="1">
            <a:spLocks noChangeArrowheads="1"/>
          </p:cNvSpPr>
          <p:nvPr/>
        </p:nvSpPr>
        <p:spPr bwMode="auto">
          <a:xfrm>
            <a:off x="8763000" y="1600200"/>
            <a:ext cx="3276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aiandra GD" panose="020E0502030308020204" pitchFamily="34" charset="0"/>
                <a:ea typeface="ＭＳ Ｐゴシック" charset="0"/>
                <a:cs typeface="Maiandra GD" panose="020E0502030308020204" pitchFamily="34"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aiandra GD" panose="020E0502030308020204"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aiandra GD" panose="020E0502030308020204"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30188" indent="-230188">
              <a:lnSpc>
                <a:spcPct val="90000"/>
              </a:lnSpc>
            </a:pPr>
            <a:r>
              <a:rPr lang="en-US" altLang="en-US" sz="1800" b="1" u="sng" kern="0" dirty="0"/>
              <a:t>Graduates must be global engineers</a:t>
            </a:r>
          </a:p>
          <a:p>
            <a:pPr marL="461963" lvl="1" indent="-231775">
              <a:lnSpc>
                <a:spcPct val="90000"/>
              </a:lnSpc>
              <a:buFont typeface="Times" panose="02020603050405020304" pitchFamily="18" charset="0"/>
              <a:buChar char="•"/>
            </a:pPr>
            <a:r>
              <a:rPr lang="en-US" altLang="en-US" sz="1600" kern="0" dirty="0"/>
              <a:t>Technically adept</a:t>
            </a:r>
          </a:p>
          <a:p>
            <a:pPr marL="461963" lvl="1" indent="-231775">
              <a:lnSpc>
                <a:spcPct val="90000"/>
              </a:lnSpc>
              <a:buFont typeface="Times" panose="02020603050405020304" pitchFamily="18" charset="0"/>
              <a:buChar char="•"/>
            </a:pPr>
            <a:r>
              <a:rPr lang="en-US" altLang="en-US" sz="1600" kern="0" dirty="0"/>
              <a:t>Broadly knowledgeable</a:t>
            </a:r>
          </a:p>
          <a:p>
            <a:pPr marL="461963" lvl="1" indent="-231775">
              <a:lnSpc>
                <a:spcPct val="90000"/>
              </a:lnSpc>
              <a:buFont typeface="Times" panose="02020603050405020304" pitchFamily="18" charset="0"/>
              <a:buChar char="•"/>
            </a:pPr>
            <a:r>
              <a:rPr lang="en-US" altLang="en-US" sz="1600" kern="0" dirty="0"/>
              <a:t>Innovative &amp; entrepreneurial</a:t>
            </a:r>
          </a:p>
          <a:p>
            <a:pPr marL="461963" lvl="1" indent="-231775">
              <a:lnSpc>
                <a:spcPct val="90000"/>
              </a:lnSpc>
              <a:buFont typeface="Times" panose="02020603050405020304" pitchFamily="18" charset="0"/>
              <a:buChar char="•"/>
            </a:pPr>
            <a:r>
              <a:rPr lang="en-US" altLang="en-US" sz="1600" kern="0" dirty="0"/>
              <a:t>Commercially savvy</a:t>
            </a:r>
          </a:p>
          <a:p>
            <a:pPr marL="461963" lvl="1" indent="-231775">
              <a:lnSpc>
                <a:spcPct val="90000"/>
              </a:lnSpc>
              <a:buFont typeface="Times" panose="02020603050405020304" pitchFamily="18" charset="0"/>
              <a:buChar char="•"/>
            </a:pPr>
            <a:r>
              <a:rPr lang="en-US" altLang="en-US" sz="1600" kern="0" dirty="0"/>
              <a:t>Multilingual</a:t>
            </a:r>
          </a:p>
          <a:p>
            <a:pPr marL="461963" lvl="1" indent="-231775">
              <a:lnSpc>
                <a:spcPct val="90000"/>
              </a:lnSpc>
              <a:buFont typeface="Times" panose="02020603050405020304" pitchFamily="18" charset="0"/>
              <a:buChar char="•"/>
            </a:pPr>
            <a:r>
              <a:rPr lang="en-US" altLang="en-US" sz="1600" kern="0" dirty="0"/>
              <a:t>Culturally aware</a:t>
            </a:r>
          </a:p>
          <a:p>
            <a:pPr marL="461963" lvl="1" indent="-231775">
              <a:lnSpc>
                <a:spcPct val="90000"/>
              </a:lnSpc>
              <a:buFont typeface="Times" panose="02020603050405020304" pitchFamily="18" charset="0"/>
              <a:buChar char="•"/>
            </a:pPr>
            <a:r>
              <a:rPr lang="en-US" altLang="en-US" sz="1600" kern="0" dirty="0"/>
              <a:t>Able to understand world markets</a:t>
            </a:r>
          </a:p>
          <a:p>
            <a:pPr marL="461963" lvl="1" indent="-231775">
              <a:lnSpc>
                <a:spcPct val="90000"/>
              </a:lnSpc>
              <a:buFont typeface="Times" panose="02020603050405020304" pitchFamily="18" charset="0"/>
              <a:buChar char="•"/>
            </a:pPr>
            <a:r>
              <a:rPr lang="en-US" altLang="en-US" sz="1600" kern="0" dirty="0"/>
              <a:t>Professionally flexible</a:t>
            </a:r>
            <a:endParaRPr lang="en-US" altLang="en-US" kern="0" dirty="0"/>
          </a:p>
        </p:txBody>
      </p:sp>
    </p:spTree>
    <p:extLst>
      <p:ext uri="{BB962C8B-B14F-4D97-AF65-F5344CB8AC3E}">
        <p14:creationId xmlns:p14="http://schemas.microsoft.com/office/powerpoint/2010/main" val="1669029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08CC75-035F-4A93-80C5-C099A95B5CEC}"/>
              </a:ext>
            </a:extLst>
          </p:cNvPr>
          <p:cNvSpPr>
            <a:spLocks noGrp="1" noChangeArrowheads="1"/>
          </p:cNvSpPr>
          <p:nvPr>
            <p:ph type="title"/>
          </p:nvPr>
        </p:nvSpPr>
        <p:spPr>
          <a:xfrm>
            <a:off x="914400" y="152400"/>
            <a:ext cx="10363200" cy="685800"/>
          </a:xfrm>
        </p:spPr>
        <p:txBody>
          <a:bodyPr/>
          <a:lstStyle/>
          <a:p>
            <a:r>
              <a:rPr lang="en-US" altLang="en-US" sz="3600" dirty="0">
                <a:solidFill>
                  <a:srgbClr val="FF0000"/>
                </a:solidFill>
              </a:rPr>
              <a:t>A New Century</a:t>
            </a:r>
            <a:endParaRPr lang="en-US" altLang="en-US" sz="3600" dirty="0"/>
          </a:p>
        </p:txBody>
      </p:sp>
      <p:sp>
        <p:nvSpPr>
          <p:cNvPr id="8195" name="Rectangle 3">
            <a:extLst>
              <a:ext uri="{FF2B5EF4-FFF2-40B4-BE49-F238E27FC236}">
                <a16:creationId xmlns:a16="http://schemas.microsoft.com/office/drawing/2014/main" id="{42119A53-0098-4064-B47C-0C6DC267C2BC}"/>
              </a:ext>
            </a:extLst>
          </p:cNvPr>
          <p:cNvSpPr>
            <a:spLocks noGrp="1" noChangeArrowheads="1"/>
          </p:cNvSpPr>
          <p:nvPr>
            <p:ph type="body" idx="1"/>
          </p:nvPr>
        </p:nvSpPr>
        <p:spPr>
          <a:xfrm>
            <a:off x="381000" y="1219200"/>
            <a:ext cx="5181600" cy="5181600"/>
          </a:xfrm>
        </p:spPr>
        <p:txBody>
          <a:bodyPr/>
          <a:lstStyle/>
          <a:p>
            <a:r>
              <a:rPr lang="en-US" altLang="en-US" sz="2400" dirty="0"/>
              <a:t>20th Century:  </a:t>
            </a:r>
          </a:p>
          <a:p>
            <a:pPr lvl="1"/>
            <a:r>
              <a:rPr lang="en-US" altLang="en-US" sz="2000" dirty="0"/>
              <a:t>Physics, Electronics, High-Speed Communications &amp; Transportation</a:t>
            </a:r>
          </a:p>
          <a:p>
            <a:pPr lvl="1"/>
            <a:r>
              <a:rPr lang="en-US" altLang="en-US" sz="2000" dirty="0"/>
              <a:t>Scientists discovered.</a:t>
            </a:r>
          </a:p>
          <a:p>
            <a:pPr lvl="1"/>
            <a:r>
              <a:rPr lang="en-US" altLang="en-US" sz="2000" dirty="0"/>
              <a:t>Engineers created.</a:t>
            </a:r>
          </a:p>
          <a:p>
            <a:pPr lvl="1"/>
            <a:r>
              <a:rPr lang="en-US" altLang="en-US" sz="2000" dirty="0"/>
              <a:t>Doctors healed.</a:t>
            </a:r>
          </a:p>
          <a:p>
            <a:r>
              <a:rPr lang="en-US" altLang="en-US" sz="2400" dirty="0"/>
              <a:t>21st Century:  </a:t>
            </a:r>
          </a:p>
          <a:p>
            <a:pPr lvl="1"/>
            <a:r>
              <a:rPr lang="en-US" altLang="en-US" sz="2000" dirty="0"/>
              <a:t>Biology and Information,</a:t>
            </a:r>
          </a:p>
          <a:p>
            <a:pPr lvl="1"/>
            <a:r>
              <a:rPr lang="en-US" altLang="en-US" sz="2000" dirty="0"/>
              <a:t>Energy, Water, and Sustainability</a:t>
            </a:r>
          </a:p>
          <a:p>
            <a:pPr lvl="1"/>
            <a:r>
              <a:rPr lang="en-US" altLang="en-US" sz="2000" dirty="0"/>
              <a:t>Dynamic with exciting frontiers and grand challenges</a:t>
            </a:r>
          </a:p>
          <a:p>
            <a:pPr lvl="1"/>
            <a:r>
              <a:rPr lang="en-US" altLang="en-US" sz="2000" dirty="0"/>
              <a:t>Science, engineering, and medicine are totally interdependent &amp; blending together in new ways</a:t>
            </a:r>
          </a:p>
          <a:p>
            <a:pPr lvl="1"/>
            <a:endParaRPr lang="en-US" altLang="en-US" sz="2000" dirty="0"/>
          </a:p>
        </p:txBody>
      </p:sp>
      <p:sp>
        <p:nvSpPr>
          <p:cNvPr id="3" name="Slide Number Placeholder 2">
            <a:extLst>
              <a:ext uri="{FF2B5EF4-FFF2-40B4-BE49-F238E27FC236}">
                <a16:creationId xmlns:a16="http://schemas.microsoft.com/office/drawing/2014/main" id="{0B92534A-DE42-4F25-8B03-A2DB9ADED9F1}"/>
              </a:ext>
            </a:extLst>
          </p:cNvPr>
          <p:cNvSpPr>
            <a:spLocks noGrp="1"/>
          </p:cNvSpPr>
          <p:nvPr>
            <p:ph type="sldNum" sz="quarter" idx="12"/>
          </p:nvPr>
        </p:nvSpPr>
        <p:spPr/>
        <p:txBody>
          <a:bodyPr/>
          <a:lstStyle/>
          <a:p>
            <a:pPr>
              <a:defRPr/>
            </a:pPr>
            <a:fld id="{C23BD001-0202-4C63-B30F-8B9526205DA0}" type="slidenum">
              <a:rPr lang="en-US" altLang="en-US" smtClean="0"/>
              <a:pPr>
                <a:defRPr/>
              </a:pPr>
              <a:t>24</a:t>
            </a:fld>
            <a:endParaRPr lang="en-US" altLang="en-US"/>
          </a:p>
        </p:txBody>
      </p:sp>
      <p:sp>
        <p:nvSpPr>
          <p:cNvPr id="5" name="Rectangle 2">
            <a:extLst>
              <a:ext uri="{FF2B5EF4-FFF2-40B4-BE49-F238E27FC236}">
                <a16:creationId xmlns:a16="http://schemas.microsoft.com/office/drawing/2014/main" id="{F0658D1C-F5FA-4774-884D-6962874231CB}"/>
              </a:ext>
            </a:extLst>
          </p:cNvPr>
          <p:cNvSpPr txBox="1">
            <a:spLocks noChangeArrowheads="1"/>
          </p:cNvSpPr>
          <p:nvPr/>
        </p:nvSpPr>
        <p:spPr bwMode="auto">
          <a:xfrm>
            <a:off x="7162800" y="1808018"/>
            <a:ext cx="3403600" cy="8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Maiandra GD" panose="020E0502030308020204" pitchFamily="34" charset="0"/>
                <a:ea typeface="ＭＳ Ｐゴシック" charset="0"/>
                <a:cs typeface="Maiandra GD" panose="020E0502030308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altLang="en-US" sz="2400" kern="0" dirty="0"/>
              <a:t>Engineering to include, interact with, and serve:</a:t>
            </a:r>
          </a:p>
        </p:txBody>
      </p:sp>
      <p:sp>
        <p:nvSpPr>
          <p:cNvPr id="6" name="Rectangle 3">
            <a:extLst>
              <a:ext uri="{FF2B5EF4-FFF2-40B4-BE49-F238E27FC236}">
                <a16:creationId xmlns:a16="http://schemas.microsoft.com/office/drawing/2014/main" id="{786F1F68-6CB1-402A-A54A-DDC00D96CA5E}"/>
              </a:ext>
            </a:extLst>
          </p:cNvPr>
          <p:cNvSpPr txBox="1">
            <a:spLocks noChangeArrowheads="1"/>
          </p:cNvSpPr>
          <p:nvPr/>
        </p:nvSpPr>
        <p:spPr bwMode="auto">
          <a:xfrm>
            <a:off x="7620000" y="2743200"/>
            <a:ext cx="3048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aiandra GD" panose="020E0502030308020204" pitchFamily="34" charset="0"/>
                <a:ea typeface="ＭＳ Ｐゴシック" charset="0"/>
                <a:cs typeface="Maiandra GD" panose="020E0502030308020204" pitchFamily="34"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aiandra GD" panose="020E0502030308020204"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aiandra GD" panose="020E0502030308020204"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400" kern="0" dirty="0"/>
              <a:t>People</a:t>
            </a:r>
          </a:p>
          <a:p>
            <a:r>
              <a:rPr lang="en-US" altLang="en-US" sz="2400" kern="0" dirty="0"/>
              <a:t>Economies</a:t>
            </a:r>
          </a:p>
          <a:p>
            <a:r>
              <a:rPr lang="en-US" altLang="en-US" sz="2400" kern="0" dirty="0"/>
              <a:t>Business</a:t>
            </a:r>
          </a:p>
          <a:p>
            <a:r>
              <a:rPr lang="en-US" altLang="en-US" sz="2400" kern="0" dirty="0"/>
              <a:t>Law</a:t>
            </a:r>
          </a:p>
          <a:p>
            <a:r>
              <a:rPr lang="en-US" altLang="en-US" sz="2400" kern="0" dirty="0"/>
              <a:t>Politics</a:t>
            </a:r>
          </a:p>
          <a:p>
            <a:r>
              <a:rPr lang="en-US" altLang="en-US" sz="2400" kern="0" dirty="0"/>
              <a:t>Culture …</a:t>
            </a:r>
          </a:p>
        </p:txBody>
      </p:sp>
    </p:spTree>
    <p:extLst>
      <p:ext uri="{BB962C8B-B14F-4D97-AF65-F5344CB8AC3E}">
        <p14:creationId xmlns:p14="http://schemas.microsoft.com/office/powerpoint/2010/main" val="3030517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C2E600-3E38-4975-AACB-145468FA5842}"/>
              </a:ext>
            </a:extLst>
          </p:cNvPr>
          <p:cNvSpPr>
            <a:spLocks noChangeArrowheads="1"/>
          </p:cNvSpPr>
          <p:nvPr/>
        </p:nvSpPr>
        <p:spPr bwMode="auto">
          <a:xfrm>
            <a:off x="1676400" y="76200"/>
            <a:ext cx="8763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panose="020B0604020202020204" pitchFamily="34" charset="0"/>
                <a:ea typeface="ＭＳ Ｐゴシック" panose="020B0600070205080204" pitchFamily="34" charset="-128"/>
              </a:defRPr>
            </a:lvl1pPr>
            <a:lvl2pPr algn="ctr">
              <a:defRPr sz="4400">
                <a:solidFill>
                  <a:schemeClr val="tx2"/>
                </a:solidFill>
                <a:latin typeface="Arial" panose="020B0604020202020204" pitchFamily="34" charset="0"/>
                <a:ea typeface="ＭＳ Ｐゴシック" panose="020B0600070205080204" pitchFamily="34" charset="-128"/>
              </a:defRPr>
            </a:lvl2pPr>
            <a:lvl3pPr algn="ctr">
              <a:defRPr sz="4400">
                <a:solidFill>
                  <a:schemeClr val="tx2"/>
                </a:solidFill>
                <a:latin typeface="Arial" panose="020B0604020202020204" pitchFamily="34" charset="0"/>
                <a:ea typeface="ＭＳ Ｐゴシック" panose="020B0600070205080204" pitchFamily="34" charset="-128"/>
              </a:defRPr>
            </a:lvl3pPr>
            <a:lvl4pPr algn="ctr">
              <a:defRPr sz="4400">
                <a:solidFill>
                  <a:schemeClr val="tx2"/>
                </a:solidFill>
                <a:latin typeface="Arial" panose="020B0604020202020204" pitchFamily="34" charset="0"/>
                <a:ea typeface="ＭＳ Ｐゴシック" panose="020B0600070205080204" pitchFamily="34" charset="-128"/>
              </a:defRPr>
            </a:lvl4pPr>
            <a:lvl5pPr algn="ctr">
              <a:defRPr sz="4400">
                <a:solidFill>
                  <a:schemeClr val="tx2"/>
                </a:solidFill>
                <a:latin typeface="Arial" panose="020B0604020202020204" pitchFamily="34" charset="0"/>
                <a:ea typeface="ＭＳ Ｐゴシック" panose="020B0600070205080204" pitchFamily="34" charset="-128"/>
              </a:defRPr>
            </a:lvl5pPr>
            <a:lvl6pPr marL="4572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3200" b="1" dirty="0">
                <a:effectLst>
                  <a:outerShdw blurRad="38100" dist="38100" dir="2700000" algn="tl">
                    <a:srgbClr val="000000">
                      <a:alpha val="43137"/>
                    </a:srgbClr>
                  </a:outerShdw>
                </a:effectLst>
                <a:latin typeface="Maiandra GD" panose="020E0502030308020204" pitchFamily="34" charset="0"/>
              </a:rPr>
              <a:t>Engineering Grand Challenge</a:t>
            </a:r>
          </a:p>
        </p:txBody>
      </p:sp>
      <p:grpSp>
        <p:nvGrpSpPr>
          <p:cNvPr id="2" name="Group 1">
            <a:extLst>
              <a:ext uri="{FF2B5EF4-FFF2-40B4-BE49-F238E27FC236}">
                <a16:creationId xmlns:a16="http://schemas.microsoft.com/office/drawing/2014/main" id="{24F853C8-3A28-4BBF-AD6A-5B8C96F172AA}"/>
              </a:ext>
            </a:extLst>
          </p:cNvPr>
          <p:cNvGrpSpPr/>
          <p:nvPr/>
        </p:nvGrpSpPr>
        <p:grpSpPr>
          <a:xfrm>
            <a:off x="419100" y="838200"/>
            <a:ext cx="4762500" cy="3124200"/>
            <a:chOff x="1419225" y="1981200"/>
            <a:chExt cx="4762500" cy="3124200"/>
          </a:xfrm>
        </p:grpSpPr>
        <p:sp>
          <p:nvSpPr>
            <p:cNvPr id="155653" name="AutoShape 5">
              <a:extLst>
                <a:ext uri="{FF2B5EF4-FFF2-40B4-BE49-F238E27FC236}">
                  <a16:creationId xmlns:a16="http://schemas.microsoft.com/office/drawing/2014/main" id="{CB760946-73BB-440E-A51A-7828AA73F45F}"/>
                </a:ext>
              </a:extLst>
            </p:cNvPr>
            <p:cNvSpPr>
              <a:spLocks noChangeArrowheads="1"/>
            </p:cNvSpPr>
            <p:nvPr/>
          </p:nvSpPr>
          <p:spPr bwMode="auto">
            <a:xfrm>
              <a:off x="1419225" y="1981200"/>
              <a:ext cx="2286000" cy="1371600"/>
            </a:xfrm>
            <a:prstGeom prst="roundRect">
              <a:avLst>
                <a:gd name="adj" fmla="val 16667"/>
              </a:avLst>
            </a:prstGeom>
            <a:solidFill>
              <a:srgbClr val="11C41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000" dirty="0">
                  <a:solidFill>
                    <a:schemeClr val="bg1"/>
                  </a:solidFill>
                  <a:latin typeface="Maiandra GD" panose="020E0502030308020204" pitchFamily="34" charset="0"/>
                </a:rPr>
                <a:t>Energy</a:t>
              </a:r>
            </a:p>
            <a:p>
              <a:pPr algn="ctr" eaLnBrk="1" hangingPunct="1"/>
              <a:r>
                <a:rPr lang="en-US" altLang="en-US" sz="2000" dirty="0">
                  <a:solidFill>
                    <a:schemeClr val="bg1"/>
                  </a:solidFill>
                  <a:latin typeface="Maiandra GD" panose="020E0502030308020204" pitchFamily="34" charset="0"/>
                </a:rPr>
                <a:t>Environment</a:t>
              </a:r>
            </a:p>
            <a:p>
              <a:pPr algn="ctr" eaLnBrk="1" hangingPunct="1"/>
              <a:r>
                <a:rPr lang="en-US" altLang="en-US" sz="2000" dirty="0">
                  <a:solidFill>
                    <a:schemeClr val="bg1"/>
                  </a:solidFill>
                  <a:latin typeface="Maiandra GD" panose="020E0502030308020204" pitchFamily="34" charset="0"/>
                </a:rPr>
                <a:t>Global Warming</a:t>
              </a:r>
            </a:p>
            <a:p>
              <a:pPr algn="ctr" eaLnBrk="1" hangingPunct="1"/>
              <a:r>
                <a:rPr lang="en-US" altLang="en-US" sz="2000" dirty="0">
                  <a:solidFill>
                    <a:schemeClr val="bg1"/>
                  </a:solidFill>
                  <a:latin typeface="Maiandra GD" panose="020E0502030308020204" pitchFamily="34" charset="0"/>
                </a:rPr>
                <a:t>Sustainability</a:t>
              </a:r>
              <a:endParaRPr lang="en-US" altLang="en-US" sz="2000" dirty="0">
                <a:latin typeface="Maiandra GD" panose="020E0502030308020204" pitchFamily="34" charset="0"/>
              </a:endParaRPr>
            </a:p>
          </p:txBody>
        </p:sp>
        <p:sp>
          <p:nvSpPr>
            <p:cNvPr id="155654" name="AutoShape 6">
              <a:extLst>
                <a:ext uri="{FF2B5EF4-FFF2-40B4-BE49-F238E27FC236}">
                  <a16:creationId xmlns:a16="http://schemas.microsoft.com/office/drawing/2014/main" id="{9998BFF6-40FB-4529-B444-96EEBBB1218B}"/>
                </a:ext>
              </a:extLst>
            </p:cNvPr>
            <p:cNvSpPr>
              <a:spLocks noChangeArrowheads="1"/>
            </p:cNvSpPr>
            <p:nvPr/>
          </p:nvSpPr>
          <p:spPr bwMode="auto">
            <a:xfrm>
              <a:off x="1419225" y="3733800"/>
              <a:ext cx="2286000" cy="1371600"/>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800" dirty="0">
                  <a:solidFill>
                    <a:schemeClr val="bg1"/>
                  </a:solidFill>
                  <a:latin typeface="Maiandra GD" panose="020E0502030308020204" pitchFamily="34" charset="0"/>
                </a:rPr>
                <a:t>Improve Medicine &amp;</a:t>
              </a:r>
            </a:p>
            <a:p>
              <a:pPr algn="ctr" eaLnBrk="1" hangingPunct="1"/>
              <a:r>
                <a:rPr lang="en-US" altLang="en-US" sz="1800" dirty="0">
                  <a:solidFill>
                    <a:schemeClr val="bg1"/>
                  </a:solidFill>
                  <a:latin typeface="Maiandra GD" panose="020E0502030308020204" pitchFamily="34" charset="0"/>
                </a:rPr>
                <a:t>Healthcare Delivery</a:t>
              </a:r>
              <a:endParaRPr lang="en-US" altLang="en-US" dirty="0">
                <a:latin typeface="Maiandra GD" panose="020E0502030308020204" pitchFamily="34" charset="0"/>
              </a:endParaRPr>
            </a:p>
          </p:txBody>
        </p:sp>
        <p:sp>
          <p:nvSpPr>
            <p:cNvPr id="155655" name="AutoShape 7">
              <a:extLst>
                <a:ext uri="{FF2B5EF4-FFF2-40B4-BE49-F238E27FC236}">
                  <a16:creationId xmlns:a16="http://schemas.microsoft.com/office/drawing/2014/main" id="{D2AC3DD7-ED56-4D8F-BA77-1128A068F776}"/>
                </a:ext>
              </a:extLst>
            </p:cNvPr>
            <p:cNvSpPr>
              <a:spLocks noChangeArrowheads="1"/>
            </p:cNvSpPr>
            <p:nvPr/>
          </p:nvSpPr>
          <p:spPr bwMode="auto">
            <a:xfrm>
              <a:off x="3895725" y="1981200"/>
              <a:ext cx="2286000" cy="1371600"/>
            </a:xfrm>
            <a:prstGeom prst="roundRect">
              <a:avLst>
                <a:gd name="adj" fmla="val 16667"/>
              </a:avLst>
            </a:prstGeom>
            <a:solidFill>
              <a:srgbClr val="FF0C0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800" dirty="0">
                  <a:solidFill>
                    <a:schemeClr val="bg1"/>
                  </a:solidFill>
                  <a:latin typeface="Maiandra GD" panose="020E0502030308020204" pitchFamily="34" charset="0"/>
                </a:rPr>
                <a:t>Reducing Vulnerability</a:t>
              </a:r>
            </a:p>
            <a:p>
              <a:pPr algn="ctr" eaLnBrk="1" hangingPunct="1"/>
              <a:r>
                <a:rPr lang="en-US" altLang="en-US" sz="1800" dirty="0">
                  <a:solidFill>
                    <a:schemeClr val="bg1"/>
                  </a:solidFill>
                  <a:latin typeface="Maiandra GD" panose="020E0502030308020204" pitchFamily="34" charset="0"/>
                </a:rPr>
                <a:t>to Human &amp; </a:t>
              </a:r>
            </a:p>
            <a:p>
              <a:pPr algn="ctr" eaLnBrk="1" hangingPunct="1"/>
              <a:r>
                <a:rPr lang="en-US" altLang="en-US" sz="1800" dirty="0">
                  <a:solidFill>
                    <a:schemeClr val="bg1"/>
                  </a:solidFill>
                  <a:latin typeface="Maiandra GD" panose="020E0502030308020204" pitchFamily="34" charset="0"/>
                </a:rPr>
                <a:t>Natural Threats</a:t>
              </a:r>
              <a:endParaRPr lang="en-US" altLang="en-US" sz="1800" dirty="0">
                <a:latin typeface="Maiandra GD" panose="020E0502030308020204" pitchFamily="34" charset="0"/>
              </a:endParaRPr>
            </a:p>
          </p:txBody>
        </p:sp>
        <p:sp>
          <p:nvSpPr>
            <p:cNvPr id="155656" name="AutoShape 8">
              <a:extLst>
                <a:ext uri="{FF2B5EF4-FFF2-40B4-BE49-F238E27FC236}">
                  <a16:creationId xmlns:a16="http://schemas.microsoft.com/office/drawing/2014/main" id="{8FAEFF7A-8BA3-4C34-84E7-08E2AA0B4AF9}"/>
                </a:ext>
              </a:extLst>
            </p:cNvPr>
            <p:cNvSpPr>
              <a:spLocks noChangeArrowheads="1"/>
            </p:cNvSpPr>
            <p:nvPr/>
          </p:nvSpPr>
          <p:spPr bwMode="auto">
            <a:xfrm>
              <a:off x="3895725" y="3733800"/>
              <a:ext cx="2286000" cy="1371600"/>
            </a:xfrm>
            <a:prstGeom prst="roundRect">
              <a:avLst>
                <a:gd name="adj" fmla="val 16667"/>
              </a:avLst>
            </a:prstGeom>
            <a:solidFill>
              <a:srgbClr val="D51AB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000" dirty="0">
                  <a:solidFill>
                    <a:schemeClr val="bg1"/>
                  </a:solidFill>
                  <a:latin typeface="Maiandra GD" panose="020E0502030308020204" pitchFamily="34" charset="0"/>
                </a:rPr>
                <a:t>Expand &amp; Enhance</a:t>
              </a:r>
            </a:p>
            <a:p>
              <a:pPr algn="ctr" eaLnBrk="1" hangingPunct="1"/>
              <a:r>
                <a:rPr lang="en-US" altLang="en-US" sz="2000" dirty="0">
                  <a:solidFill>
                    <a:schemeClr val="bg1"/>
                  </a:solidFill>
                  <a:latin typeface="Maiandra GD" panose="020E0502030308020204" pitchFamily="34" charset="0"/>
                </a:rPr>
                <a:t>Human Capability</a:t>
              </a:r>
            </a:p>
            <a:p>
              <a:pPr algn="ctr" eaLnBrk="1" hangingPunct="1"/>
              <a:r>
                <a:rPr lang="en-US" altLang="en-US" sz="2000" dirty="0">
                  <a:solidFill>
                    <a:schemeClr val="bg1"/>
                  </a:solidFill>
                  <a:latin typeface="Maiandra GD" panose="020E0502030308020204" pitchFamily="34" charset="0"/>
                </a:rPr>
                <a:t>&amp; Joy</a:t>
              </a:r>
              <a:endParaRPr lang="en-US" altLang="en-US" sz="2000" dirty="0">
                <a:latin typeface="Maiandra GD" panose="020E0502030308020204" pitchFamily="34" charset="0"/>
              </a:endParaRPr>
            </a:p>
          </p:txBody>
        </p:sp>
      </p:grpSp>
      <p:sp>
        <p:nvSpPr>
          <p:cNvPr id="11" name="TextBox 10">
            <a:extLst>
              <a:ext uri="{FF2B5EF4-FFF2-40B4-BE49-F238E27FC236}">
                <a16:creationId xmlns:a16="http://schemas.microsoft.com/office/drawing/2014/main" id="{F11D057A-388B-4C0D-A3AC-B8100FA3D16D}"/>
              </a:ext>
            </a:extLst>
          </p:cNvPr>
          <p:cNvSpPr txBox="1"/>
          <p:nvPr/>
        </p:nvSpPr>
        <p:spPr>
          <a:xfrm>
            <a:off x="152400" y="4120277"/>
            <a:ext cx="4953000" cy="2585323"/>
          </a:xfrm>
          <a:prstGeom prst="rect">
            <a:avLst/>
          </a:prstGeom>
          <a:noFill/>
        </p:spPr>
        <p:txBody>
          <a:bodyPr wrap="square">
            <a:spAutoFit/>
          </a:bodyPr>
          <a:lstStyle/>
          <a:p>
            <a:pPr marL="285750" indent="-285750">
              <a:buFont typeface="Wingdings" panose="05000000000000000000" pitchFamily="2" charset="2"/>
              <a:buChar char="q"/>
            </a:pPr>
            <a:r>
              <a:rPr lang="en-US" sz="1800" dirty="0">
                <a:latin typeface="Maiandra GD" panose="020E0502030308020204" pitchFamily="34" charset="0"/>
              </a:rPr>
              <a:t>The public and policy makers need to understand what engineers do and can do.</a:t>
            </a:r>
          </a:p>
          <a:p>
            <a:pPr marL="285750" indent="-285750">
              <a:buFont typeface="Wingdings" panose="05000000000000000000" pitchFamily="2" charset="2"/>
              <a:buChar char="q"/>
            </a:pPr>
            <a:r>
              <a:rPr lang="en-US" sz="1800" dirty="0">
                <a:latin typeface="Maiandra GD" panose="020E0502030308020204" pitchFamily="34" charset="0"/>
              </a:rPr>
              <a:t>Making engineering schools exciting, creative, adventurous, rigorous, demanding, and empowering environments for sustainability.</a:t>
            </a:r>
          </a:p>
          <a:p>
            <a:pPr marL="800100" lvl="1" indent="-342900">
              <a:buFont typeface="Arial" panose="020B0604020202020204" pitchFamily="34" charset="0"/>
              <a:buChar char="•"/>
            </a:pPr>
            <a:r>
              <a:rPr lang="en-US" sz="1800" dirty="0">
                <a:latin typeface="Maiandra GD" panose="020E0502030308020204" pitchFamily="34" charset="0"/>
              </a:rPr>
              <a:t>Curriculum</a:t>
            </a:r>
          </a:p>
          <a:p>
            <a:pPr marL="800100" lvl="1" indent="-342900">
              <a:buFont typeface="Arial" panose="020B0604020202020204" pitchFamily="34" charset="0"/>
              <a:buChar char="•"/>
            </a:pPr>
            <a:r>
              <a:rPr lang="en-US" sz="1800" dirty="0">
                <a:latin typeface="Maiandra GD" panose="020E0502030308020204" pitchFamily="34" charset="0"/>
              </a:rPr>
              <a:t>Summer Camp</a:t>
            </a:r>
          </a:p>
          <a:p>
            <a:pPr marL="800100" lvl="1" indent="-342900">
              <a:buFont typeface="Arial" panose="020B0604020202020204" pitchFamily="34" charset="0"/>
              <a:buChar char="•"/>
            </a:pPr>
            <a:r>
              <a:rPr lang="en-US" sz="1800" dirty="0">
                <a:latin typeface="Maiandra GD" panose="020E0502030308020204" pitchFamily="34" charset="0"/>
              </a:rPr>
              <a:t>Seminar/Workshop</a:t>
            </a:r>
          </a:p>
        </p:txBody>
      </p:sp>
      <p:sp>
        <p:nvSpPr>
          <p:cNvPr id="5" name="Slide Number Placeholder 4">
            <a:extLst>
              <a:ext uri="{FF2B5EF4-FFF2-40B4-BE49-F238E27FC236}">
                <a16:creationId xmlns:a16="http://schemas.microsoft.com/office/drawing/2014/main" id="{C0F10664-A9C6-452A-A18F-7AAC2289C1B9}"/>
              </a:ext>
            </a:extLst>
          </p:cNvPr>
          <p:cNvSpPr>
            <a:spLocks noGrp="1"/>
          </p:cNvSpPr>
          <p:nvPr>
            <p:ph type="sldNum" sz="quarter" idx="12"/>
          </p:nvPr>
        </p:nvSpPr>
        <p:spPr/>
        <p:txBody>
          <a:bodyPr/>
          <a:lstStyle/>
          <a:p>
            <a:pPr>
              <a:defRPr/>
            </a:pPr>
            <a:fld id="{ACB89B0A-1497-4152-806E-08A8BDDD4744}" type="slidenum">
              <a:rPr lang="en-US" altLang="en-US" smtClean="0"/>
              <a:pPr>
                <a:defRPr/>
              </a:pPr>
              <a:t>25</a:t>
            </a:fld>
            <a:endParaRPr lang="en-US" altLang="en-US"/>
          </a:p>
        </p:txBody>
      </p:sp>
      <p:pic>
        <p:nvPicPr>
          <p:cNvPr id="6" name="Picture 5" descr="A group of people playing frisbee in a field&#10;&#10;Description automatically generated">
            <a:extLst>
              <a:ext uri="{FF2B5EF4-FFF2-40B4-BE49-F238E27FC236}">
                <a16:creationId xmlns:a16="http://schemas.microsoft.com/office/drawing/2014/main" id="{E7198661-43E3-4E1F-8703-A4767BF2F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835078"/>
            <a:ext cx="4490245" cy="2946723"/>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DF469550-49CA-4E71-947F-548DFB50C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314" y="609600"/>
            <a:ext cx="4502286" cy="3170067"/>
          </a:xfrm>
          <a:prstGeom prst="rect">
            <a:avLst/>
          </a:prstGeom>
        </p:spPr>
      </p:pic>
      <p:pic>
        <p:nvPicPr>
          <p:cNvPr id="10" name="Picture 9" descr="A young child riding on top of a grass covered field&#10;&#10;Description automatically generated">
            <a:extLst>
              <a:ext uri="{FF2B5EF4-FFF2-40B4-BE49-F238E27FC236}">
                <a16:creationId xmlns:a16="http://schemas.microsoft.com/office/drawing/2014/main" id="{2E77F05E-8C11-4C79-8C48-DAF92F5CF1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9800" y="3835078"/>
            <a:ext cx="2210041" cy="2946722"/>
          </a:xfrm>
          <a:prstGeom prst="rect">
            <a:avLst/>
          </a:prstGeom>
        </p:spPr>
      </p:pic>
    </p:spTree>
    <p:extLst>
      <p:ext uri="{BB962C8B-B14F-4D97-AF65-F5344CB8AC3E}">
        <p14:creationId xmlns:p14="http://schemas.microsoft.com/office/powerpoint/2010/main" val="3994115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BC58-7328-4067-B1FD-9D0AB00F1B81}"/>
              </a:ext>
            </a:extLst>
          </p:cNvPr>
          <p:cNvSpPr>
            <a:spLocks noGrp="1"/>
          </p:cNvSpPr>
          <p:nvPr>
            <p:ph type="title"/>
          </p:nvPr>
        </p:nvSpPr>
        <p:spPr>
          <a:xfrm>
            <a:off x="914400" y="152400"/>
            <a:ext cx="10363200" cy="762000"/>
          </a:xfrm>
        </p:spPr>
        <p:txBody>
          <a:bodyPr/>
          <a:lstStyle/>
          <a:p>
            <a:r>
              <a:rPr lang="en-US" sz="3600" dirty="0"/>
              <a:t>Sustainability in Engineering Curriculum</a:t>
            </a:r>
            <a:endParaRPr lang="en-MY" sz="3600" dirty="0"/>
          </a:p>
        </p:txBody>
      </p:sp>
      <p:sp>
        <p:nvSpPr>
          <p:cNvPr id="3" name="Content Placeholder 2">
            <a:extLst>
              <a:ext uri="{FF2B5EF4-FFF2-40B4-BE49-F238E27FC236}">
                <a16:creationId xmlns:a16="http://schemas.microsoft.com/office/drawing/2014/main" id="{B58AEE06-E86A-414C-BC55-EFA20ECCA089}"/>
              </a:ext>
            </a:extLst>
          </p:cNvPr>
          <p:cNvSpPr>
            <a:spLocks noGrp="1"/>
          </p:cNvSpPr>
          <p:nvPr>
            <p:ph idx="1"/>
          </p:nvPr>
        </p:nvSpPr>
        <p:spPr>
          <a:xfrm>
            <a:off x="685800" y="990600"/>
            <a:ext cx="10820400" cy="5105400"/>
          </a:xfrm>
        </p:spPr>
        <p:txBody>
          <a:bodyPr/>
          <a:lstStyle/>
          <a:p>
            <a:r>
              <a:rPr lang="en-US" sz="2800" dirty="0"/>
              <a:t>Engineering schools have  adopted two approaches</a:t>
            </a:r>
          </a:p>
          <a:p>
            <a:pPr lvl="1"/>
            <a:r>
              <a:rPr lang="en-US" sz="2400" dirty="0"/>
              <a:t>Horizontal Integration:  </a:t>
            </a:r>
          </a:p>
          <a:p>
            <a:pPr lvl="2"/>
            <a:r>
              <a:rPr lang="en-US" sz="2000" dirty="0"/>
              <a:t>sustainability coursework material is integrated into several courses across the curriculum, </a:t>
            </a:r>
          </a:p>
          <a:p>
            <a:pPr lvl="2"/>
            <a:r>
              <a:rPr lang="en-US" sz="2000" dirty="0"/>
              <a:t>an existing curriculum course can be revised to include some coverage that is associated with environmental and/or social issues. </a:t>
            </a:r>
          </a:p>
          <a:p>
            <a:pPr lvl="1"/>
            <a:r>
              <a:rPr lang="en-US" sz="2400" dirty="0"/>
              <a:t>Vertical Integration: </a:t>
            </a:r>
          </a:p>
          <a:p>
            <a:pPr lvl="2"/>
            <a:r>
              <a:rPr lang="en-US" sz="2000" dirty="0"/>
              <a:t>new sustainability courses are added into the curriculum.</a:t>
            </a:r>
          </a:p>
          <a:p>
            <a:pPr lvl="2"/>
            <a:r>
              <a:rPr lang="en-US" sz="2000" dirty="0"/>
              <a:t>appropriate sustainable development material that matches the nature of the existing course can be interwoven with the original course material.</a:t>
            </a:r>
          </a:p>
          <a:p>
            <a:r>
              <a:rPr lang="en-US" sz="2800" dirty="0"/>
              <a:t>In the third approach, sustainable development integrated into courses can be offered as a specialization or as a major program at the university.</a:t>
            </a:r>
          </a:p>
        </p:txBody>
      </p:sp>
      <p:sp>
        <p:nvSpPr>
          <p:cNvPr id="4" name="Slide Number Placeholder 3">
            <a:extLst>
              <a:ext uri="{FF2B5EF4-FFF2-40B4-BE49-F238E27FC236}">
                <a16:creationId xmlns:a16="http://schemas.microsoft.com/office/drawing/2014/main" id="{301135A3-84C2-48E1-8477-922B3EF97A6F}"/>
              </a:ext>
            </a:extLst>
          </p:cNvPr>
          <p:cNvSpPr>
            <a:spLocks noGrp="1"/>
          </p:cNvSpPr>
          <p:nvPr>
            <p:ph type="sldNum" sz="quarter" idx="12"/>
          </p:nvPr>
        </p:nvSpPr>
        <p:spPr/>
        <p:txBody>
          <a:bodyPr/>
          <a:lstStyle/>
          <a:p>
            <a:pPr>
              <a:defRPr/>
            </a:pPr>
            <a:fld id="{C23BD001-0202-4C63-B30F-8B9526205DA0}" type="slidenum">
              <a:rPr lang="en-US" altLang="en-US" smtClean="0"/>
              <a:pPr>
                <a:defRPr/>
              </a:pPr>
              <a:t>26</a:t>
            </a:fld>
            <a:endParaRPr lang="en-US" altLang="en-US"/>
          </a:p>
        </p:txBody>
      </p:sp>
      <p:sp>
        <p:nvSpPr>
          <p:cNvPr id="6" name="TextBox 5">
            <a:extLst>
              <a:ext uri="{FF2B5EF4-FFF2-40B4-BE49-F238E27FC236}">
                <a16:creationId xmlns:a16="http://schemas.microsoft.com/office/drawing/2014/main" id="{E7AB2FD0-221F-40EC-B502-0FA495F8D7A0}"/>
              </a:ext>
            </a:extLst>
          </p:cNvPr>
          <p:cNvSpPr txBox="1"/>
          <p:nvPr/>
        </p:nvSpPr>
        <p:spPr>
          <a:xfrm>
            <a:off x="7086600" y="6366302"/>
            <a:ext cx="4419600" cy="415498"/>
          </a:xfrm>
          <a:prstGeom prst="rect">
            <a:avLst/>
          </a:prstGeom>
          <a:noFill/>
        </p:spPr>
        <p:txBody>
          <a:bodyPr wrap="square">
            <a:spAutoFit/>
          </a:bodyPr>
          <a:lstStyle/>
          <a:p>
            <a:r>
              <a:rPr lang="en-US" sz="1000" dirty="0">
                <a:latin typeface="Maiandra GD" panose="020E0502030308020204" pitchFamily="34" charset="0"/>
              </a:rPr>
              <a:t>Issa, R. (2017).  Teaching Sustainability in Mechanical Engineering Curriculum. Athens Journal of Technology and Engineering, 4(3), 171-189.</a:t>
            </a:r>
            <a:endParaRPr lang="en-MY" sz="1000" dirty="0">
              <a:latin typeface="Maiandra GD" panose="020E0502030308020204" pitchFamily="34" charset="0"/>
            </a:endParaRPr>
          </a:p>
        </p:txBody>
      </p:sp>
    </p:spTree>
    <p:extLst>
      <p:ext uri="{BB962C8B-B14F-4D97-AF65-F5344CB8AC3E}">
        <p14:creationId xmlns:p14="http://schemas.microsoft.com/office/powerpoint/2010/main" val="1329171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3EFA-2828-4848-990B-4B8A6205335D}"/>
              </a:ext>
            </a:extLst>
          </p:cNvPr>
          <p:cNvSpPr>
            <a:spLocks noGrp="1"/>
          </p:cNvSpPr>
          <p:nvPr>
            <p:ph type="title"/>
          </p:nvPr>
        </p:nvSpPr>
        <p:spPr>
          <a:xfrm>
            <a:off x="457200" y="304800"/>
            <a:ext cx="1752600" cy="609600"/>
          </a:xfrm>
        </p:spPr>
        <p:txBody>
          <a:bodyPr/>
          <a:lstStyle/>
          <a:p>
            <a:r>
              <a:rPr lang="en-US" sz="3200" dirty="0"/>
              <a:t>Core</a:t>
            </a:r>
            <a:endParaRPr lang="en-MY" sz="3200" dirty="0"/>
          </a:p>
        </p:txBody>
      </p:sp>
      <p:sp>
        <p:nvSpPr>
          <p:cNvPr id="3" name="Content Placeholder 2">
            <a:extLst>
              <a:ext uri="{FF2B5EF4-FFF2-40B4-BE49-F238E27FC236}">
                <a16:creationId xmlns:a16="http://schemas.microsoft.com/office/drawing/2014/main" id="{FC5DA31B-58B8-4D09-B972-50D126BF17C9}"/>
              </a:ext>
            </a:extLst>
          </p:cNvPr>
          <p:cNvSpPr>
            <a:spLocks noGrp="1"/>
          </p:cNvSpPr>
          <p:nvPr>
            <p:ph idx="1"/>
          </p:nvPr>
        </p:nvSpPr>
        <p:spPr>
          <a:xfrm>
            <a:off x="457200" y="990600"/>
            <a:ext cx="11201400" cy="2057400"/>
          </a:xfrm>
        </p:spPr>
        <p:txBody>
          <a:bodyPr/>
          <a:lstStyle/>
          <a:p>
            <a:pPr marL="0" indent="0">
              <a:buNone/>
            </a:pPr>
            <a:r>
              <a:rPr lang="en-US" sz="2000" b="1" dirty="0"/>
              <a:t>Energy based course in Thermo-Fluid </a:t>
            </a:r>
          </a:p>
          <a:p>
            <a:pPr indent="-231775"/>
            <a:r>
              <a:rPr lang="en-US" sz="1800" dirty="0"/>
              <a:t>to apply heat transfer and fluid mechanics concepts to analyze and design thermo-fluid systems with economic and sustainability considerations.</a:t>
            </a:r>
          </a:p>
          <a:p>
            <a:pPr indent="-231775"/>
            <a:r>
              <a:rPr lang="en-US" sz="1800" dirty="0"/>
              <a:t>apply guidelines to optimize the thermodynamic  effectiveness of the cycles from exergy point of view,</a:t>
            </a:r>
          </a:p>
          <a:p>
            <a:pPr indent="-231775"/>
            <a:r>
              <a:rPr lang="en-US" sz="1800" dirty="0"/>
              <a:t>cost associated with processes and equipment, and the operating conditions and</a:t>
            </a:r>
          </a:p>
          <a:p>
            <a:pPr indent="-231775"/>
            <a:r>
              <a:rPr lang="en-US" sz="1800" dirty="0"/>
              <a:t>the guidelines for improving the efficiency and the cost effectiveness.</a:t>
            </a:r>
            <a:endParaRPr lang="en-MY" sz="1800" dirty="0"/>
          </a:p>
        </p:txBody>
      </p:sp>
      <p:sp>
        <p:nvSpPr>
          <p:cNvPr id="4" name="Slide Number Placeholder 3">
            <a:extLst>
              <a:ext uri="{FF2B5EF4-FFF2-40B4-BE49-F238E27FC236}">
                <a16:creationId xmlns:a16="http://schemas.microsoft.com/office/drawing/2014/main" id="{E03BDE8E-9C43-448F-9F5A-9A08383B61DC}"/>
              </a:ext>
            </a:extLst>
          </p:cNvPr>
          <p:cNvSpPr>
            <a:spLocks noGrp="1"/>
          </p:cNvSpPr>
          <p:nvPr>
            <p:ph type="sldNum" sz="quarter" idx="12"/>
          </p:nvPr>
        </p:nvSpPr>
        <p:spPr/>
        <p:txBody>
          <a:bodyPr/>
          <a:lstStyle/>
          <a:p>
            <a:pPr>
              <a:defRPr/>
            </a:pPr>
            <a:fld id="{C23BD001-0202-4C63-B30F-8B9526205DA0}" type="slidenum">
              <a:rPr lang="en-US" altLang="en-US" smtClean="0"/>
              <a:pPr>
                <a:defRPr/>
              </a:pPr>
              <a:t>27</a:t>
            </a:fld>
            <a:endParaRPr lang="en-US" altLang="en-US"/>
          </a:p>
        </p:txBody>
      </p:sp>
      <p:sp>
        <p:nvSpPr>
          <p:cNvPr id="5" name="Title 1">
            <a:extLst>
              <a:ext uri="{FF2B5EF4-FFF2-40B4-BE49-F238E27FC236}">
                <a16:creationId xmlns:a16="http://schemas.microsoft.com/office/drawing/2014/main" id="{46FD45E9-6535-449A-9B0E-2EEF9DC3C455}"/>
              </a:ext>
            </a:extLst>
          </p:cNvPr>
          <p:cNvSpPr txBox="1">
            <a:spLocks/>
          </p:cNvSpPr>
          <p:nvPr/>
        </p:nvSpPr>
        <p:spPr bwMode="auto">
          <a:xfrm>
            <a:off x="381000" y="3276601"/>
            <a:ext cx="198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Maiandra GD" panose="020E0502030308020204" pitchFamily="34" charset="0"/>
                <a:ea typeface="ＭＳ Ｐゴシック" charset="0"/>
                <a:cs typeface="Maiandra GD" panose="020E0502030308020204" pitchFamily="34"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sz="3200" kern="0" dirty="0"/>
              <a:t>Electives</a:t>
            </a:r>
            <a:endParaRPr lang="en-MY" sz="3200" kern="0" dirty="0"/>
          </a:p>
        </p:txBody>
      </p:sp>
      <p:sp>
        <p:nvSpPr>
          <p:cNvPr id="6" name="Content Placeholder 2">
            <a:extLst>
              <a:ext uri="{FF2B5EF4-FFF2-40B4-BE49-F238E27FC236}">
                <a16:creationId xmlns:a16="http://schemas.microsoft.com/office/drawing/2014/main" id="{D8E35491-36F9-41FD-A2AC-BD517A06A014}"/>
              </a:ext>
            </a:extLst>
          </p:cNvPr>
          <p:cNvSpPr txBox="1">
            <a:spLocks/>
          </p:cNvSpPr>
          <p:nvPr/>
        </p:nvSpPr>
        <p:spPr bwMode="auto">
          <a:xfrm>
            <a:off x="381000" y="3810000"/>
            <a:ext cx="1127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aiandra GD" panose="020E0502030308020204" pitchFamily="34" charset="0"/>
                <a:ea typeface="ＭＳ Ｐゴシック" charset="0"/>
                <a:cs typeface="Maiandra GD" panose="020E0502030308020204" pitchFamily="34"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aiandra GD" panose="020E0502030308020204"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aiandra GD" panose="020E0502030308020204"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2000" b="1" kern="0" dirty="0"/>
              <a:t>Elective courses are to examine the eco-aspects of materials and introduces sustainability in engineering design.</a:t>
            </a:r>
          </a:p>
          <a:p>
            <a:pPr marL="461963" indent="-287338"/>
            <a:r>
              <a:rPr lang="en-US" sz="1800" kern="0" dirty="0"/>
              <a:t>Analyze and understand the multidimensional aspects of sustainable development.</a:t>
            </a:r>
          </a:p>
          <a:p>
            <a:pPr marL="461963" indent="-287338"/>
            <a:r>
              <a:rPr lang="en-US" sz="1800" kern="0" dirty="0"/>
              <a:t>Examine the damaging impacts on the environment and the ecosystem.</a:t>
            </a:r>
          </a:p>
          <a:p>
            <a:pPr marL="461963" indent="-287338"/>
            <a:r>
              <a:rPr lang="en-US" sz="1800" kern="0" dirty="0"/>
              <a:t>Identify the factors used to measure the environmental impacts.</a:t>
            </a:r>
          </a:p>
          <a:p>
            <a:pPr marL="461963" indent="-287338"/>
            <a:r>
              <a:rPr lang="en-US" sz="1800" kern="0" dirty="0"/>
              <a:t>Examine the eco-aspects of materials production and use.</a:t>
            </a:r>
          </a:p>
          <a:p>
            <a:pPr marL="461963" indent="-287338"/>
            <a:r>
              <a:rPr lang="en-US" sz="1800" kern="0" dirty="0"/>
              <a:t>Apply the economics input-output environmental life cycle assessment </a:t>
            </a:r>
          </a:p>
          <a:p>
            <a:pPr marL="461963" indent="-287338"/>
            <a:r>
              <a:rPr lang="en-US" sz="1800" kern="0" dirty="0"/>
              <a:t>Design for sustainability</a:t>
            </a:r>
            <a:endParaRPr lang="en-MY" sz="1800" kern="0" dirty="0"/>
          </a:p>
        </p:txBody>
      </p:sp>
      <p:sp>
        <p:nvSpPr>
          <p:cNvPr id="10" name="TextBox 9">
            <a:extLst>
              <a:ext uri="{FF2B5EF4-FFF2-40B4-BE49-F238E27FC236}">
                <a16:creationId xmlns:a16="http://schemas.microsoft.com/office/drawing/2014/main" id="{3895BC7F-33E7-470C-876B-873D525FB9FD}"/>
              </a:ext>
            </a:extLst>
          </p:cNvPr>
          <p:cNvSpPr txBox="1"/>
          <p:nvPr/>
        </p:nvSpPr>
        <p:spPr>
          <a:xfrm>
            <a:off x="7086600" y="6366302"/>
            <a:ext cx="4419600" cy="415498"/>
          </a:xfrm>
          <a:prstGeom prst="rect">
            <a:avLst/>
          </a:prstGeom>
          <a:noFill/>
        </p:spPr>
        <p:txBody>
          <a:bodyPr wrap="square">
            <a:spAutoFit/>
          </a:bodyPr>
          <a:lstStyle/>
          <a:p>
            <a:r>
              <a:rPr lang="en-US" sz="1000" dirty="0">
                <a:latin typeface="Maiandra GD" panose="020E0502030308020204" pitchFamily="34" charset="0"/>
              </a:rPr>
              <a:t>Issa, R. (2017).  Teaching Sustainability in Mechanical Engineering Curriculum. Athens Journal of Technology and Engineering, 4(3), 171-189.</a:t>
            </a:r>
            <a:endParaRPr lang="en-MY" sz="1000" dirty="0">
              <a:latin typeface="Maiandra GD" panose="020E0502030308020204" pitchFamily="34" charset="0"/>
            </a:endParaRPr>
          </a:p>
        </p:txBody>
      </p:sp>
    </p:spTree>
    <p:extLst>
      <p:ext uri="{BB962C8B-B14F-4D97-AF65-F5344CB8AC3E}">
        <p14:creationId xmlns:p14="http://schemas.microsoft.com/office/powerpoint/2010/main" val="117305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428B-7050-434A-8797-80C4BC84D9A8}"/>
              </a:ext>
            </a:extLst>
          </p:cNvPr>
          <p:cNvSpPr>
            <a:spLocks noGrp="1"/>
          </p:cNvSpPr>
          <p:nvPr>
            <p:ph type="title"/>
          </p:nvPr>
        </p:nvSpPr>
        <p:spPr>
          <a:xfrm>
            <a:off x="914400" y="2857500"/>
            <a:ext cx="10363200" cy="1143000"/>
          </a:xfrm>
        </p:spPr>
        <p:txBody>
          <a:bodyPr/>
          <a:lstStyle/>
          <a:p>
            <a:r>
              <a:rPr lang="en-US" sz="6600" dirty="0"/>
              <a:t>Conclusions</a:t>
            </a:r>
            <a:endParaRPr lang="en-MY" sz="6600" dirty="0"/>
          </a:p>
        </p:txBody>
      </p:sp>
      <p:sp>
        <p:nvSpPr>
          <p:cNvPr id="5" name="Slide Number Placeholder 4">
            <a:extLst>
              <a:ext uri="{FF2B5EF4-FFF2-40B4-BE49-F238E27FC236}">
                <a16:creationId xmlns:a16="http://schemas.microsoft.com/office/drawing/2014/main" id="{816CBF92-3168-4C66-BBC5-DD71C90C3315}"/>
              </a:ext>
            </a:extLst>
          </p:cNvPr>
          <p:cNvSpPr>
            <a:spLocks noGrp="1"/>
          </p:cNvSpPr>
          <p:nvPr>
            <p:ph type="sldNum" sz="quarter" idx="12"/>
          </p:nvPr>
        </p:nvSpPr>
        <p:spPr/>
        <p:txBody>
          <a:bodyPr/>
          <a:lstStyle/>
          <a:p>
            <a:pPr>
              <a:defRPr/>
            </a:pPr>
            <a:fld id="{01AC3FA1-3CCB-4CA1-96C8-850C684231C1}" type="slidenum">
              <a:rPr lang="en-US" altLang="en-US" smtClean="0"/>
              <a:pPr>
                <a:defRPr/>
              </a:pPr>
              <a:t>28</a:t>
            </a:fld>
            <a:endParaRPr lang="en-US" altLang="en-US"/>
          </a:p>
        </p:txBody>
      </p:sp>
    </p:spTree>
    <p:extLst>
      <p:ext uri="{BB962C8B-B14F-4D97-AF65-F5344CB8AC3E}">
        <p14:creationId xmlns:p14="http://schemas.microsoft.com/office/powerpoint/2010/main" val="730924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152401"/>
            <a:ext cx="10287000" cy="685799"/>
          </a:xfrm>
        </p:spPr>
        <p:txBody>
          <a:bodyPr/>
          <a:lstStyle/>
          <a:p>
            <a:r>
              <a:rPr lang="en-GB" altLang="en-US" sz="3600" dirty="0"/>
              <a:t>Areas where Mechanical Engineers Can Contribute</a:t>
            </a:r>
            <a:endParaRPr lang="it-IT" altLang="en-US" sz="3600" dirty="0"/>
          </a:p>
        </p:txBody>
      </p:sp>
      <p:sp>
        <p:nvSpPr>
          <p:cNvPr id="11270" name="Rectangle 6"/>
          <p:cNvSpPr>
            <a:spLocks noChangeArrowheads="1"/>
          </p:cNvSpPr>
          <p:nvPr/>
        </p:nvSpPr>
        <p:spPr bwMode="auto">
          <a:xfrm>
            <a:off x="1066800" y="1295401"/>
            <a:ext cx="37914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400" b="1" dirty="0">
                <a:latin typeface="Maiandra GD" panose="020E0502030308020204" pitchFamily="34" charset="0"/>
              </a:rPr>
              <a:t>Sustainable Manufacturing </a:t>
            </a:r>
          </a:p>
        </p:txBody>
      </p:sp>
      <p:sp>
        <p:nvSpPr>
          <p:cNvPr id="11272" name="Rectangle 8"/>
          <p:cNvSpPr>
            <a:spLocks noChangeArrowheads="1"/>
          </p:cNvSpPr>
          <p:nvPr/>
        </p:nvSpPr>
        <p:spPr bwMode="auto">
          <a:xfrm>
            <a:off x="6687938" y="1309688"/>
            <a:ext cx="47420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US" sz="2400" b="1" dirty="0">
                <a:latin typeface="Maiandra GD" panose="020E0502030308020204" pitchFamily="34" charset="0"/>
              </a:rPr>
              <a:t>Sustainable Critical Infrastructures </a:t>
            </a:r>
          </a:p>
        </p:txBody>
      </p:sp>
      <p:sp>
        <p:nvSpPr>
          <p:cNvPr id="11275" name="Rectangle 11"/>
          <p:cNvSpPr>
            <a:spLocks noGrp="1" noChangeArrowheads="1"/>
          </p:cNvSpPr>
          <p:nvPr>
            <p:ph type="body" sz="half" idx="1"/>
          </p:nvPr>
        </p:nvSpPr>
        <p:spPr>
          <a:xfrm>
            <a:off x="838200" y="2133600"/>
            <a:ext cx="4572000" cy="42672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115000"/>
              </a:lnSpc>
            </a:pPr>
            <a:r>
              <a:rPr lang="it-IT" altLang="en-US" sz="2000" dirty="0"/>
              <a:t>Sustainability vs. Competitiveness;</a:t>
            </a:r>
          </a:p>
          <a:p>
            <a:pPr>
              <a:lnSpc>
                <a:spcPct val="115000"/>
              </a:lnSpc>
            </a:pPr>
            <a:r>
              <a:rPr lang="it-IT" altLang="en-US" sz="2000" dirty="0"/>
              <a:t>Product life-cycle management;</a:t>
            </a:r>
          </a:p>
          <a:p>
            <a:pPr>
              <a:lnSpc>
                <a:spcPct val="115000"/>
              </a:lnSpc>
            </a:pPr>
            <a:r>
              <a:rPr lang="it-IT" altLang="en-US" sz="2000" dirty="0"/>
              <a:t>Environ. conscious design &amp; mftg</a:t>
            </a:r>
          </a:p>
          <a:p>
            <a:pPr>
              <a:lnSpc>
                <a:spcPct val="115000"/>
              </a:lnSpc>
            </a:pPr>
            <a:r>
              <a:rPr lang="en-GB" altLang="en-US" sz="2000" dirty="0"/>
              <a:t>Energy/Utilities management;</a:t>
            </a:r>
          </a:p>
          <a:p>
            <a:pPr>
              <a:lnSpc>
                <a:spcPct val="115000"/>
              </a:lnSpc>
            </a:pPr>
            <a:r>
              <a:rPr lang="it-IT" altLang="en-US" sz="2000" dirty="0"/>
              <a:t>Total quality management;</a:t>
            </a:r>
            <a:endParaRPr lang="en-GB" altLang="en-US" sz="2000" dirty="0"/>
          </a:p>
          <a:p>
            <a:pPr>
              <a:lnSpc>
                <a:spcPct val="115000"/>
              </a:lnSpc>
            </a:pPr>
            <a:r>
              <a:rPr lang="en-GB" altLang="en-US" sz="2000" dirty="0"/>
              <a:t>Waste management;</a:t>
            </a:r>
          </a:p>
          <a:p>
            <a:pPr>
              <a:lnSpc>
                <a:spcPct val="115000"/>
              </a:lnSpc>
            </a:pPr>
            <a:r>
              <a:rPr lang="en-GB" altLang="en-US" sz="2000" dirty="0"/>
              <a:t>Reverse logistic;</a:t>
            </a:r>
          </a:p>
          <a:p>
            <a:pPr>
              <a:lnSpc>
                <a:spcPct val="115000"/>
              </a:lnSpc>
            </a:pPr>
            <a:r>
              <a:rPr lang="en-GB" altLang="en-US" sz="2000" dirty="0"/>
              <a:t>Green supply chain;</a:t>
            </a:r>
          </a:p>
          <a:p>
            <a:pPr>
              <a:lnSpc>
                <a:spcPct val="115000"/>
              </a:lnSpc>
            </a:pPr>
            <a:r>
              <a:rPr lang="it-IT" altLang="en-US" sz="2000" dirty="0"/>
              <a:t>…</a:t>
            </a:r>
          </a:p>
        </p:txBody>
      </p:sp>
      <p:sp>
        <p:nvSpPr>
          <p:cNvPr id="11276" name="Rectangle 12"/>
          <p:cNvSpPr>
            <a:spLocks noChangeArrowheads="1"/>
          </p:cNvSpPr>
          <p:nvPr/>
        </p:nvSpPr>
        <p:spPr bwMode="auto">
          <a:xfrm>
            <a:off x="6781800" y="2057400"/>
            <a:ext cx="5257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200">
                <a:solidFill>
                  <a:schemeClr val="tx1"/>
                </a:solidFill>
                <a:latin typeface="Arial" panose="020B0604020202020204" pitchFamily="34" charset="0"/>
                <a:cs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a:solidFill>
                  <a:schemeClr val="tx1"/>
                </a:solidFill>
                <a:latin typeface="Arial" panose="020B0604020202020204" pitchFamily="34" charset="0"/>
                <a:cs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115000"/>
              </a:lnSpc>
            </a:pPr>
            <a:r>
              <a:rPr lang="en-GB" altLang="en-US" sz="2000" dirty="0">
                <a:latin typeface="Maiandra GD" panose="020E0502030308020204" pitchFamily="34" charset="0"/>
              </a:rPr>
              <a:t>Project &amp; risk management;</a:t>
            </a:r>
          </a:p>
          <a:p>
            <a:pPr>
              <a:lnSpc>
                <a:spcPct val="115000"/>
              </a:lnSpc>
            </a:pPr>
            <a:r>
              <a:rPr lang="en-GB" altLang="en-US" sz="2000" dirty="0">
                <a:latin typeface="Maiandra GD" panose="020E0502030308020204" pitchFamily="34" charset="0"/>
              </a:rPr>
              <a:t>Health-care systems design &amp; </a:t>
            </a:r>
            <a:r>
              <a:rPr lang="en-GB" altLang="en-US" sz="2000" dirty="0" err="1">
                <a:latin typeface="Maiandra GD" panose="020E0502030308020204" pitchFamily="34" charset="0"/>
              </a:rPr>
              <a:t>mgmt</a:t>
            </a:r>
            <a:r>
              <a:rPr lang="en-GB" altLang="en-US" sz="2000" dirty="0">
                <a:latin typeface="Maiandra GD" panose="020E0502030308020204" pitchFamily="34" charset="0"/>
              </a:rPr>
              <a:t>;</a:t>
            </a:r>
          </a:p>
          <a:p>
            <a:pPr>
              <a:lnSpc>
                <a:spcPct val="115000"/>
              </a:lnSpc>
            </a:pPr>
            <a:r>
              <a:rPr lang="en-GB" altLang="en-US" sz="2000" dirty="0">
                <a:latin typeface="Maiandra GD" panose="020E0502030308020204" pitchFamily="34" charset="0"/>
              </a:rPr>
              <a:t>Public utilities management;</a:t>
            </a:r>
          </a:p>
          <a:p>
            <a:pPr>
              <a:lnSpc>
                <a:spcPct val="115000"/>
              </a:lnSpc>
            </a:pPr>
            <a:r>
              <a:rPr lang="en-GB" altLang="en-US" sz="2000" dirty="0">
                <a:latin typeface="Maiandra GD" panose="020E0502030308020204" pitchFamily="34" charset="0"/>
              </a:rPr>
              <a:t>Safety &amp; security</a:t>
            </a:r>
          </a:p>
          <a:p>
            <a:pPr>
              <a:lnSpc>
                <a:spcPct val="115000"/>
              </a:lnSpc>
            </a:pPr>
            <a:r>
              <a:rPr lang="en-GB" altLang="en-US" sz="2000" dirty="0">
                <a:latin typeface="Maiandra GD" panose="020E0502030308020204" pitchFamily="34" charset="0"/>
              </a:rPr>
              <a:t>Logistics;</a:t>
            </a:r>
          </a:p>
          <a:p>
            <a:pPr>
              <a:lnSpc>
                <a:spcPct val="115000"/>
              </a:lnSpc>
            </a:pPr>
            <a:r>
              <a:rPr lang="en-GB" altLang="en-US" sz="2000" dirty="0">
                <a:latin typeface="Maiandra GD" panose="020E0502030308020204" pitchFamily="34" charset="0"/>
              </a:rPr>
              <a:t>Gas/oil pipelines layout;</a:t>
            </a:r>
          </a:p>
          <a:p>
            <a:pPr>
              <a:lnSpc>
                <a:spcPct val="115000"/>
              </a:lnSpc>
            </a:pPr>
            <a:r>
              <a:rPr lang="en-GB" altLang="en-US" sz="2000" dirty="0">
                <a:latin typeface="Maiandra GD" panose="020E0502030308020204" pitchFamily="34" charset="0"/>
              </a:rPr>
              <a:t>Plant site location;</a:t>
            </a:r>
          </a:p>
          <a:p>
            <a:pPr>
              <a:lnSpc>
                <a:spcPct val="115000"/>
              </a:lnSpc>
            </a:pPr>
            <a:r>
              <a:rPr lang="en-GB" altLang="en-US" sz="2000" dirty="0">
                <a:latin typeface="Maiandra GD" panose="020E0502030308020204" pitchFamily="34" charset="0"/>
              </a:rPr>
              <a:t>…</a:t>
            </a:r>
            <a:endParaRPr lang="it-IT" altLang="en-US" sz="2000" dirty="0">
              <a:latin typeface="Maiandra GD" panose="020E0502030308020204" pitchFamily="34" charset="0"/>
            </a:endParaRPr>
          </a:p>
        </p:txBody>
      </p:sp>
      <p:sp>
        <p:nvSpPr>
          <p:cNvPr id="2" name="Slide Number Placeholder 1"/>
          <p:cNvSpPr>
            <a:spLocks noGrp="1"/>
          </p:cNvSpPr>
          <p:nvPr>
            <p:ph type="sldNum" sz="quarter" idx="12"/>
          </p:nvPr>
        </p:nvSpPr>
        <p:spPr/>
        <p:txBody>
          <a:bodyPr/>
          <a:lstStyle/>
          <a:p>
            <a:pPr>
              <a:defRPr/>
            </a:pPr>
            <a:fld id="{01AC3FA1-3CCB-4CA1-96C8-850C684231C1}" type="slidenum">
              <a:rPr lang="en-US" altLang="en-US" smtClean="0"/>
              <a:pPr>
                <a:defRPr/>
              </a:pPr>
              <a:t>29</a:t>
            </a:fld>
            <a:endParaRPr lang="en-US" altLang="en-US"/>
          </a:p>
        </p:txBody>
      </p:sp>
    </p:spTree>
    <p:extLst>
      <p:ext uri="{BB962C8B-B14F-4D97-AF65-F5344CB8AC3E}">
        <p14:creationId xmlns:p14="http://schemas.microsoft.com/office/powerpoint/2010/main" val="225755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tb monument watermark.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524000" y="857250"/>
            <a:ext cx="9144000" cy="5143500"/>
          </a:xfrm>
          <a:prstGeom prst="rect">
            <a:avLst/>
          </a:prstGeom>
        </p:spPr>
      </p:pic>
      <p:cxnSp>
        <p:nvCxnSpPr>
          <p:cNvPr id="3" name="Straight Connector 2"/>
          <p:cNvCxnSpPr/>
          <p:nvPr/>
        </p:nvCxnSpPr>
        <p:spPr>
          <a:xfrm flipV="1">
            <a:off x="3044190" y="3181920"/>
            <a:ext cx="5429250" cy="11243"/>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929890" y="1132168"/>
            <a:ext cx="0" cy="214466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75608" y="846417"/>
            <a:ext cx="1314450" cy="585930"/>
          </a:xfrm>
          <a:prstGeom prst="rect">
            <a:avLst/>
          </a:prstGeom>
        </p:spPr>
        <p:txBody>
          <a:bodyPr wrap="square">
            <a:spAutoFit/>
          </a:bodyPr>
          <a:lstStyle/>
          <a:p>
            <a:pPr defTabSz="685800" fontAlgn="auto">
              <a:lnSpc>
                <a:spcPct val="120000"/>
              </a:lnSpc>
              <a:spcBef>
                <a:spcPts val="0"/>
              </a:spcBef>
              <a:spcAft>
                <a:spcPts val="0"/>
              </a:spcAft>
            </a:pPr>
            <a:r>
              <a:rPr lang="en-US" b="1" dirty="0">
                <a:solidFill>
                  <a:srgbClr val="FFC000">
                    <a:lumMod val="75000"/>
                  </a:srgbClr>
                </a:solidFill>
                <a:latin typeface="Verdana" panose="020B0604030504040204" pitchFamily="34" charset="0"/>
                <a:ea typeface="Verdana" panose="020B0604030504040204" pitchFamily="34" charset="0"/>
                <a:cs typeface="Garamond"/>
              </a:rPr>
              <a:t>1986</a:t>
            </a:r>
          </a:p>
          <a:p>
            <a:pPr defTabSz="685800" fontAlgn="auto">
              <a:lnSpc>
                <a:spcPct val="120000"/>
              </a:lnSpc>
              <a:spcBef>
                <a:spcPts val="0"/>
              </a:spcBef>
              <a:spcAft>
                <a:spcPts val="0"/>
              </a:spcAft>
            </a:pPr>
            <a:r>
              <a:rPr lang="en-US" sz="1200" dirty="0">
                <a:solidFill>
                  <a:prstClr val="white"/>
                </a:solidFill>
                <a:latin typeface="Verdana" panose="020B0604030504040204" pitchFamily="34" charset="0"/>
                <a:ea typeface="Verdana" panose="020B0604030504040204" pitchFamily="34" charset="0"/>
                <a:cs typeface="Garamond"/>
              </a:rPr>
              <a:t>Establishment</a:t>
            </a:r>
          </a:p>
        </p:txBody>
      </p:sp>
      <p:cxnSp>
        <p:nvCxnSpPr>
          <p:cNvPr id="13" name="Straight Connector 12"/>
          <p:cNvCxnSpPr/>
          <p:nvPr/>
        </p:nvCxnSpPr>
        <p:spPr>
          <a:xfrm flipH="1" flipV="1">
            <a:off x="5047297" y="3228796"/>
            <a:ext cx="1304" cy="101745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30040" y="3635665"/>
            <a:ext cx="1274304" cy="585930"/>
          </a:xfrm>
          <a:prstGeom prst="rect">
            <a:avLst/>
          </a:prstGeom>
        </p:spPr>
        <p:txBody>
          <a:bodyPr wrap="square">
            <a:spAutoFit/>
          </a:bodyPr>
          <a:lstStyle/>
          <a:p>
            <a:pPr defTabSz="685800" fontAlgn="auto">
              <a:lnSpc>
                <a:spcPct val="120000"/>
              </a:lnSpc>
              <a:spcBef>
                <a:spcPts val="0"/>
              </a:spcBef>
              <a:spcAft>
                <a:spcPts val="0"/>
              </a:spcAft>
            </a:pPr>
            <a:r>
              <a:rPr lang="en-US" b="1" dirty="0">
                <a:solidFill>
                  <a:srgbClr val="604A7B"/>
                </a:solidFill>
                <a:latin typeface="Verdana" panose="020B0604030504040204" pitchFamily="34" charset="0"/>
                <a:ea typeface="Verdana" panose="020B0604030504040204" pitchFamily="34" charset="0"/>
                <a:cs typeface="Garamond"/>
              </a:rPr>
              <a:t>2008</a:t>
            </a:r>
          </a:p>
          <a:p>
            <a:pPr defTabSz="685800" fontAlgn="auto">
              <a:lnSpc>
                <a:spcPct val="120000"/>
              </a:lnSpc>
              <a:spcBef>
                <a:spcPts val="0"/>
              </a:spcBef>
              <a:spcAft>
                <a:spcPts val="0"/>
              </a:spcAft>
            </a:pPr>
            <a:r>
              <a:rPr lang="en-US" sz="1200" dirty="0">
                <a:solidFill>
                  <a:prstClr val="white"/>
                </a:solidFill>
                <a:latin typeface="Verdana" panose="020B0604030504040204" pitchFamily="34" charset="0"/>
                <a:ea typeface="Verdana" panose="020B0604030504040204" pitchFamily="34" charset="0"/>
                <a:cs typeface="Garamond"/>
              </a:rPr>
              <a:t>University</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141" y="4504017"/>
            <a:ext cx="1341725" cy="884260"/>
          </a:xfrm>
          <a:prstGeom prst="rect">
            <a:avLst/>
          </a:prstGeom>
        </p:spPr>
      </p:pic>
      <p:cxnSp>
        <p:nvCxnSpPr>
          <p:cNvPr id="18" name="Straight Connector 17"/>
          <p:cNvCxnSpPr/>
          <p:nvPr/>
        </p:nvCxnSpPr>
        <p:spPr>
          <a:xfrm flipH="1" flipV="1">
            <a:off x="5044441" y="2446616"/>
            <a:ext cx="2811" cy="8001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93307" y="783773"/>
            <a:ext cx="1314450" cy="1107996"/>
          </a:xfrm>
          <a:prstGeom prst="rect">
            <a:avLst/>
          </a:prstGeom>
        </p:spPr>
        <p:txBody>
          <a:bodyPr wrap="square">
            <a:spAutoFit/>
          </a:bodyPr>
          <a:lstStyle/>
          <a:p>
            <a:pPr defTabSz="685800" fontAlgn="auto">
              <a:spcBef>
                <a:spcPts val="0"/>
              </a:spcBef>
              <a:spcAft>
                <a:spcPts val="0"/>
              </a:spcAft>
            </a:pPr>
            <a:r>
              <a:rPr lang="en-US" b="1" dirty="0">
                <a:solidFill>
                  <a:srgbClr val="604A7B"/>
                </a:solidFill>
                <a:latin typeface="Verdana" panose="020B0604030504040204" pitchFamily="34" charset="0"/>
                <a:ea typeface="Verdana" panose="020B0604030504040204" pitchFamily="34" charset="0"/>
                <a:cs typeface="Garamond"/>
              </a:rPr>
              <a:t>2010</a:t>
            </a:r>
          </a:p>
          <a:p>
            <a:pPr defTabSz="685800" fontAlgn="auto">
              <a:spcBef>
                <a:spcPts val="0"/>
              </a:spcBef>
              <a:spcAft>
                <a:spcPts val="0"/>
              </a:spcAft>
            </a:pPr>
            <a:r>
              <a:rPr lang="en-US" sz="1200" dirty="0">
                <a:solidFill>
                  <a:prstClr val="white"/>
                </a:solidFill>
                <a:latin typeface="Verdana" panose="020B0604030504040204" pitchFamily="34" charset="0"/>
                <a:ea typeface="Verdana" panose="020B0604030504040204" pitchFamily="34" charset="0"/>
                <a:cs typeface="Garamond"/>
              </a:rPr>
              <a:t>Introduction of Masters by Research and PhD</a:t>
            </a:r>
          </a:p>
        </p:txBody>
      </p:sp>
      <p:cxnSp>
        <p:nvCxnSpPr>
          <p:cNvPr id="20" name="Straight Connector 19"/>
          <p:cNvCxnSpPr/>
          <p:nvPr/>
        </p:nvCxnSpPr>
        <p:spPr>
          <a:xfrm flipH="1" flipV="1">
            <a:off x="5795964" y="3203996"/>
            <a:ext cx="327" cy="75733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464166" y="3915497"/>
            <a:ext cx="1314450" cy="1107996"/>
          </a:xfrm>
          <a:prstGeom prst="rect">
            <a:avLst/>
          </a:prstGeom>
        </p:spPr>
        <p:txBody>
          <a:bodyPr wrap="square">
            <a:spAutoFit/>
          </a:bodyPr>
          <a:lstStyle/>
          <a:p>
            <a:pPr defTabSz="685800" fontAlgn="auto">
              <a:spcBef>
                <a:spcPts val="0"/>
              </a:spcBef>
              <a:spcAft>
                <a:spcPts val="0"/>
              </a:spcAft>
            </a:pPr>
            <a:r>
              <a:rPr lang="en-US" b="1" dirty="0">
                <a:solidFill>
                  <a:srgbClr val="604A7B"/>
                </a:solidFill>
                <a:latin typeface="Verdana" panose="020B0604030504040204" pitchFamily="34" charset="0"/>
                <a:ea typeface="Verdana" panose="020B0604030504040204" pitchFamily="34" charset="0"/>
                <a:cs typeface="Garamond"/>
              </a:rPr>
              <a:t>2013</a:t>
            </a:r>
          </a:p>
          <a:p>
            <a:pPr defTabSz="685800" fontAlgn="auto">
              <a:spcBef>
                <a:spcPts val="0"/>
              </a:spcBef>
              <a:spcAft>
                <a:spcPts val="0"/>
              </a:spcAft>
            </a:pPr>
            <a:r>
              <a:rPr lang="en-US" sz="1200" dirty="0">
                <a:solidFill>
                  <a:prstClr val="white"/>
                </a:solidFill>
                <a:latin typeface="Verdana" panose="020B0604030504040204" pitchFamily="34" charset="0"/>
                <a:ea typeface="Verdana" panose="020B0604030504040204" pitchFamily="34" charset="0"/>
                <a:cs typeface="Garamond"/>
              </a:rPr>
              <a:t>First cohort of degree students graduated</a:t>
            </a:r>
          </a:p>
        </p:txBody>
      </p:sp>
      <p:cxnSp>
        <p:nvCxnSpPr>
          <p:cNvPr id="24" name="Straight Connector 23"/>
          <p:cNvCxnSpPr/>
          <p:nvPr/>
        </p:nvCxnSpPr>
        <p:spPr>
          <a:xfrm flipH="1" flipV="1">
            <a:off x="6244592" y="869840"/>
            <a:ext cx="25763" cy="240699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358890" y="824474"/>
            <a:ext cx="1314450" cy="1569148"/>
          </a:xfrm>
          <a:prstGeom prst="rect">
            <a:avLst/>
          </a:prstGeom>
        </p:spPr>
        <p:txBody>
          <a:bodyPr wrap="square">
            <a:spAutoFit/>
          </a:bodyPr>
          <a:lstStyle/>
          <a:p>
            <a:pPr defTabSz="685800" fontAlgn="auto">
              <a:lnSpc>
                <a:spcPct val="90000"/>
              </a:lnSpc>
              <a:spcBef>
                <a:spcPts val="0"/>
              </a:spcBef>
              <a:spcAft>
                <a:spcPts val="0"/>
              </a:spcAft>
            </a:pPr>
            <a:r>
              <a:rPr lang="en-US" b="1" dirty="0">
                <a:solidFill>
                  <a:srgbClr val="604A7B"/>
                </a:solidFill>
                <a:latin typeface="Verdana" panose="020B0604030504040204" pitchFamily="34" charset="0"/>
                <a:ea typeface="Verdana" panose="020B0604030504040204" pitchFamily="34" charset="0"/>
                <a:cs typeface="Garamond"/>
              </a:rPr>
              <a:t>2014</a:t>
            </a:r>
          </a:p>
          <a:p>
            <a:pPr defTabSz="685800" fontAlgn="auto">
              <a:lnSpc>
                <a:spcPct val="90000"/>
              </a:lnSpc>
              <a:spcBef>
                <a:spcPts val="450"/>
              </a:spcBef>
              <a:spcAft>
                <a:spcPts val="0"/>
              </a:spcAft>
            </a:pPr>
            <a:r>
              <a:rPr lang="en-US" sz="1200" dirty="0">
                <a:solidFill>
                  <a:prstClr val="white"/>
                </a:solidFill>
                <a:latin typeface="Verdana" panose="020B0604030504040204" pitchFamily="34" charset="0"/>
                <a:ea typeface="Verdana" panose="020B0604030504040204" pitchFamily="34" charset="0"/>
                <a:cs typeface="Garamond"/>
              </a:rPr>
              <a:t>Establishment of the UTB School of Business and School of Computing &amp; Informatics</a:t>
            </a:r>
          </a:p>
        </p:txBody>
      </p:sp>
      <p:cxnSp>
        <p:nvCxnSpPr>
          <p:cNvPr id="27" name="Straight Connector 26"/>
          <p:cNvCxnSpPr/>
          <p:nvPr/>
        </p:nvCxnSpPr>
        <p:spPr>
          <a:xfrm flipH="1" flipV="1">
            <a:off x="6987540" y="3361018"/>
            <a:ext cx="2688" cy="233190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044690" y="3532467"/>
            <a:ext cx="1322868" cy="1855380"/>
          </a:xfrm>
          <a:prstGeom prst="rect">
            <a:avLst/>
          </a:prstGeom>
        </p:spPr>
        <p:txBody>
          <a:bodyPr wrap="square">
            <a:spAutoFit/>
          </a:bodyPr>
          <a:lstStyle/>
          <a:p>
            <a:pPr defTabSz="685800" fontAlgn="auto">
              <a:lnSpc>
                <a:spcPct val="80000"/>
              </a:lnSpc>
              <a:spcBef>
                <a:spcPts val="0"/>
              </a:spcBef>
              <a:spcAft>
                <a:spcPts val="450"/>
              </a:spcAft>
            </a:pPr>
            <a:r>
              <a:rPr lang="en-US" b="1" dirty="0">
                <a:solidFill>
                  <a:srgbClr val="604A7B"/>
                </a:solidFill>
                <a:latin typeface="Verdana" panose="020B0604030504040204" pitchFamily="34" charset="0"/>
                <a:ea typeface="Verdana" panose="020B0604030504040204" pitchFamily="34" charset="0"/>
                <a:cs typeface="Garamond"/>
              </a:rPr>
              <a:t>2015</a:t>
            </a:r>
          </a:p>
          <a:p>
            <a:pPr marL="128588" indent="-128588" defTabSz="685800" fontAlgn="auto">
              <a:lnSpc>
                <a:spcPct val="90000"/>
              </a:lnSpc>
              <a:spcBef>
                <a:spcPts val="0"/>
              </a:spcBef>
              <a:spcAft>
                <a:spcPts val="0"/>
              </a:spcAft>
              <a:buFont typeface="Arial" panose="020B0604020202020204" pitchFamily="34" charset="0"/>
              <a:buChar char="•"/>
            </a:pPr>
            <a:r>
              <a:rPr lang="en-US" sz="1200" dirty="0">
                <a:solidFill>
                  <a:prstClr val="white"/>
                </a:solidFill>
                <a:latin typeface="Verdana" panose="020B0604030504040204" pitchFamily="34" charset="0"/>
                <a:ea typeface="Verdana" panose="020B0604030504040204" pitchFamily="34" charset="0"/>
                <a:cs typeface="Garamond"/>
              </a:rPr>
              <a:t>Introduction of Masters by  Coursework</a:t>
            </a:r>
          </a:p>
          <a:p>
            <a:pPr defTabSz="685800" fontAlgn="auto">
              <a:lnSpc>
                <a:spcPct val="80000"/>
              </a:lnSpc>
              <a:spcBef>
                <a:spcPts val="0"/>
              </a:spcBef>
              <a:spcAft>
                <a:spcPts val="0"/>
              </a:spcAft>
            </a:pPr>
            <a:endParaRPr lang="en-US" sz="1200" dirty="0">
              <a:solidFill>
                <a:prstClr val="white"/>
              </a:solidFill>
              <a:latin typeface="Verdana" panose="020B0604030504040204" pitchFamily="34" charset="0"/>
              <a:ea typeface="Verdana" panose="020B0604030504040204" pitchFamily="34" charset="0"/>
              <a:cs typeface="Garamond"/>
            </a:endParaRPr>
          </a:p>
          <a:p>
            <a:pPr marL="128588" indent="-128588" defTabSz="685800" fontAlgn="auto">
              <a:lnSpc>
                <a:spcPct val="90000"/>
              </a:lnSpc>
              <a:spcBef>
                <a:spcPts val="0"/>
              </a:spcBef>
              <a:spcAft>
                <a:spcPts val="0"/>
              </a:spcAft>
              <a:buFont typeface="Arial" panose="020B0604020202020204" pitchFamily="34" charset="0"/>
              <a:buChar char="•"/>
            </a:pPr>
            <a:r>
              <a:rPr lang="en-US" sz="1200" dirty="0">
                <a:solidFill>
                  <a:prstClr val="white"/>
                </a:solidFill>
                <a:latin typeface="Verdana" panose="020B0604030504040204" pitchFamily="34" charset="0"/>
                <a:ea typeface="Verdana" panose="020B0604030504040204" pitchFamily="34" charset="0"/>
                <a:cs typeface="Garamond"/>
              </a:rPr>
              <a:t>First cohort of PG students graduated</a:t>
            </a:r>
          </a:p>
        </p:txBody>
      </p:sp>
      <p:cxnSp>
        <p:nvCxnSpPr>
          <p:cNvPr id="30" name="Straight Connector 29"/>
          <p:cNvCxnSpPr/>
          <p:nvPr/>
        </p:nvCxnSpPr>
        <p:spPr>
          <a:xfrm flipH="1" flipV="1">
            <a:off x="7959090" y="846417"/>
            <a:ext cx="2" cy="2420879"/>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016240" y="789268"/>
            <a:ext cx="1428750" cy="2169825"/>
          </a:xfrm>
          <a:prstGeom prst="rect">
            <a:avLst/>
          </a:prstGeom>
        </p:spPr>
        <p:txBody>
          <a:bodyPr wrap="square">
            <a:spAutoFit/>
          </a:bodyPr>
          <a:lstStyle/>
          <a:p>
            <a:pPr defTabSz="685800" fontAlgn="auto">
              <a:lnSpc>
                <a:spcPct val="90000"/>
              </a:lnSpc>
              <a:spcBef>
                <a:spcPts val="0"/>
              </a:spcBef>
              <a:spcAft>
                <a:spcPts val="0"/>
              </a:spcAft>
            </a:pPr>
            <a:r>
              <a:rPr lang="en-US" b="1" dirty="0">
                <a:solidFill>
                  <a:srgbClr val="604A7B"/>
                </a:solidFill>
                <a:latin typeface="Verdana" panose="020B0604030504040204" pitchFamily="34" charset="0"/>
                <a:ea typeface="Verdana" panose="020B0604030504040204" pitchFamily="34" charset="0"/>
                <a:cs typeface="Garamond"/>
              </a:rPr>
              <a:t>2016</a:t>
            </a:r>
          </a:p>
          <a:p>
            <a:pPr marL="214313" indent="-214313" defTabSz="685800" fontAlgn="auto">
              <a:lnSpc>
                <a:spcPct val="90000"/>
              </a:lnSpc>
              <a:spcBef>
                <a:spcPts val="0"/>
              </a:spcBef>
              <a:spcAft>
                <a:spcPts val="0"/>
              </a:spcAft>
              <a:buFont typeface="Wingdings" panose="05000000000000000000" pitchFamily="2" charset="2"/>
              <a:buChar char="§"/>
            </a:pPr>
            <a:r>
              <a:rPr lang="en-US" sz="1200" dirty="0">
                <a:solidFill>
                  <a:prstClr val="white"/>
                </a:solidFill>
                <a:latin typeface="Verdana" panose="020B0604030504040204" pitchFamily="34" charset="0"/>
                <a:ea typeface="Verdana" panose="020B0604030504040204" pitchFamily="34" charset="0"/>
                <a:cs typeface="Garamond"/>
              </a:rPr>
              <a:t>Renaming to Universiti Teknologi Brunei</a:t>
            </a:r>
          </a:p>
          <a:p>
            <a:pPr marL="214313" indent="-214313" defTabSz="685800" fontAlgn="auto">
              <a:lnSpc>
                <a:spcPct val="90000"/>
              </a:lnSpc>
              <a:spcBef>
                <a:spcPts val="0"/>
              </a:spcBef>
              <a:spcAft>
                <a:spcPts val="0"/>
              </a:spcAft>
              <a:buFont typeface="Wingdings" panose="05000000000000000000" pitchFamily="2" charset="2"/>
              <a:buChar char="§"/>
            </a:pPr>
            <a:endParaRPr lang="en-US" sz="1200" dirty="0">
              <a:solidFill>
                <a:prstClr val="white"/>
              </a:solidFill>
              <a:latin typeface="Verdana" panose="020B0604030504040204" pitchFamily="34" charset="0"/>
              <a:ea typeface="Verdana" panose="020B0604030504040204" pitchFamily="34" charset="0"/>
              <a:cs typeface="Garamond"/>
            </a:endParaRPr>
          </a:p>
          <a:p>
            <a:pPr marL="214313" indent="-214313" defTabSz="685800" fontAlgn="auto">
              <a:lnSpc>
                <a:spcPct val="90000"/>
              </a:lnSpc>
              <a:spcBef>
                <a:spcPts val="0"/>
              </a:spcBef>
              <a:spcAft>
                <a:spcPts val="0"/>
              </a:spcAft>
              <a:buFont typeface="Wingdings" panose="05000000000000000000" pitchFamily="2" charset="2"/>
              <a:buChar char="§"/>
            </a:pPr>
            <a:r>
              <a:rPr lang="en-US" sz="1200" dirty="0">
                <a:solidFill>
                  <a:prstClr val="white"/>
                </a:solidFill>
                <a:latin typeface="Verdana" panose="020B0604030504040204" pitchFamily="34" charset="0"/>
                <a:ea typeface="Verdana" panose="020B0604030504040204" pitchFamily="34" charset="0"/>
                <a:cs typeface="Garamond"/>
              </a:rPr>
              <a:t>Establishment of the School of Applied Sciences and Mathematics</a:t>
            </a:r>
          </a:p>
        </p:txBody>
      </p:sp>
      <p:pic>
        <p:nvPicPr>
          <p:cNvPr id="36" name="Picture 35"/>
          <p:cNvPicPr>
            <a:picLocks noChangeAspect="1"/>
          </p:cNvPicPr>
          <p:nvPr/>
        </p:nvPicPr>
        <p:blipFill rotWithShape="1">
          <a:blip r:embed="rId6" cstate="print">
            <a:graysc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9090" t="18998" r="20780" b="15832"/>
          <a:stretch/>
        </p:blipFill>
        <p:spPr>
          <a:xfrm>
            <a:off x="3158491" y="1928882"/>
            <a:ext cx="1397631" cy="854108"/>
          </a:xfrm>
          <a:prstGeom prst="rect">
            <a:avLst/>
          </a:prstGeom>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1280" r="13987" b="12571"/>
          <a:stretch/>
        </p:blipFill>
        <p:spPr>
          <a:xfrm>
            <a:off x="5404344" y="5001348"/>
            <a:ext cx="1257300" cy="864850"/>
          </a:xfrm>
          <a:prstGeom prst="rect">
            <a:avLst/>
          </a:prstGeom>
        </p:spPr>
      </p:pic>
      <p:cxnSp>
        <p:nvCxnSpPr>
          <p:cNvPr id="23" name="Straight Connector 22"/>
          <p:cNvCxnSpPr/>
          <p:nvPr/>
        </p:nvCxnSpPr>
        <p:spPr>
          <a:xfrm flipV="1">
            <a:off x="3558540" y="3312024"/>
            <a:ext cx="0" cy="2392143"/>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815591" y="4441725"/>
            <a:ext cx="928469" cy="1089529"/>
          </a:xfrm>
          <a:prstGeom prst="rect">
            <a:avLst/>
          </a:prstGeom>
        </p:spPr>
        <p:txBody>
          <a:bodyPr wrap="square">
            <a:spAutoFit/>
          </a:bodyPr>
          <a:lstStyle/>
          <a:p>
            <a:pPr defTabSz="685800" fontAlgn="auto">
              <a:lnSpc>
                <a:spcPct val="120000"/>
              </a:lnSpc>
              <a:spcBef>
                <a:spcPts val="0"/>
              </a:spcBef>
              <a:spcAft>
                <a:spcPts val="0"/>
              </a:spcAft>
            </a:pPr>
            <a:r>
              <a:rPr lang="en-US" b="1" dirty="0">
                <a:solidFill>
                  <a:srgbClr val="604A7B"/>
                </a:solidFill>
                <a:latin typeface="Verdana" panose="020B0604030504040204" pitchFamily="34" charset="0"/>
                <a:ea typeface="Verdana" panose="020B0604030504040204" pitchFamily="34" charset="0"/>
                <a:cs typeface="Garamond"/>
              </a:rPr>
              <a:t>2005</a:t>
            </a:r>
          </a:p>
          <a:p>
            <a:pPr defTabSz="685800" fontAlgn="auto">
              <a:lnSpc>
                <a:spcPct val="90000"/>
              </a:lnSpc>
              <a:spcBef>
                <a:spcPts val="0"/>
              </a:spcBef>
              <a:spcAft>
                <a:spcPts val="0"/>
              </a:spcAft>
            </a:pPr>
            <a:r>
              <a:rPr lang="en-US" sz="1200" dirty="0">
                <a:solidFill>
                  <a:prstClr val="white"/>
                </a:solidFill>
                <a:latin typeface="Verdana" panose="020B0604030504040204" pitchFamily="34" charset="0"/>
                <a:ea typeface="Verdana" panose="020B0604030504040204" pitchFamily="34" charset="0"/>
                <a:cs typeface="Garamond"/>
              </a:rPr>
              <a:t>Crown Prince CIPTA Award</a:t>
            </a:r>
          </a:p>
        </p:txBody>
      </p:sp>
      <p:cxnSp>
        <p:nvCxnSpPr>
          <p:cNvPr id="29" name="Straight Connector 28"/>
          <p:cNvCxnSpPr/>
          <p:nvPr/>
        </p:nvCxnSpPr>
        <p:spPr>
          <a:xfrm>
            <a:off x="8466582" y="3181919"/>
            <a:ext cx="800100" cy="0"/>
          </a:xfrm>
          <a:prstGeom prst="line">
            <a:avLst/>
          </a:prstGeom>
          <a:ln w="635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8359140" y="3315109"/>
            <a:ext cx="2688" cy="233190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377428" y="3415882"/>
            <a:ext cx="1143000" cy="1924629"/>
          </a:xfrm>
          <a:prstGeom prst="rect">
            <a:avLst/>
          </a:prstGeom>
        </p:spPr>
        <p:txBody>
          <a:bodyPr wrap="square">
            <a:spAutoFit/>
          </a:bodyPr>
          <a:lstStyle/>
          <a:p>
            <a:pPr defTabSz="685800" fontAlgn="auto">
              <a:lnSpc>
                <a:spcPct val="80000"/>
              </a:lnSpc>
              <a:spcBef>
                <a:spcPts val="0"/>
              </a:spcBef>
              <a:spcAft>
                <a:spcPts val="450"/>
              </a:spcAft>
            </a:pPr>
            <a:r>
              <a:rPr lang="en-US" sz="1200" b="1" dirty="0">
                <a:solidFill>
                  <a:srgbClr val="604A7B"/>
                </a:solidFill>
                <a:latin typeface="Verdana" panose="020B0604030504040204" pitchFamily="34" charset="0"/>
                <a:ea typeface="Verdana" panose="020B0604030504040204" pitchFamily="34" charset="0"/>
                <a:cs typeface="Garamond"/>
              </a:rPr>
              <a:t>2017</a:t>
            </a:r>
          </a:p>
          <a:p>
            <a:pPr marL="128588" indent="-128588" defTabSz="685800" fontAlgn="auto">
              <a:lnSpc>
                <a:spcPct val="90000"/>
              </a:lnSpc>
              <a:spcBef>
                <a:spcPts val="0"/>
              </a:spcBef>
              <a:spcAft>
                <a:spcPts val="0"/>
              </a:spcAft>
              <a:buFont typeface="Arial" panose="020B0604020202020204" pitchFamily="34" charset="0"/>
              <a:buChar char="•"/>
            </a:pPr>
            <a:r>
              <a:rPr lang="en-US" sz="900" dirty="0">
                <a:solidFill>
                  <a:prstClr val="white"/>
                </a:solidFill>
                <a:latin typeface="Verdana" panose="020B0604030504040204" pitchFamily="34" charset="0"/>
                <a:ea typeface="Verdana" panose="020B0604030504040204" pitchFamily="34" charset="0"/>
                <a:cs typeface="Garamond"/>
              </a:rPr>
              <a:t>ACCA Accreditation for BAIS</a:t>
            </a:r>
          </a:p>
          <a:p>
            <a:pPr marL="128588" indent="-128588" defTabSz="685800" fontAlgn="auto">
              <a:lnSpc>
                <a:spcPct val="90000"/>
              </a:lnSpc>
              <a:spcBef>
                <a:spcPts val="0"/>
              </a:spcBef>
              <a:spcAft>
                <a:spcPts val="0"/>
              </a:spcAft>
              <a:buFont typeface="Arial" panose="020B0604020202020204" pitchFamily="34" charset="0"/>
              <a:buChar char="•"/>
            </a:pPr>
            <a:r>
              <a:rPr lang="en-US" sz="900" dirty="0">
                <a:solidFill>
                  <a:prstClr val="white"/>
                </a:solidFill>
                <a:latin typeface="Verdana" panose="020B0604030504040204" pitchFamily="34" charset="0"/>
                <a:ea typeface="Verdana" panose="020B0604030504040204" pitchFamily="34" charset="0"/>
                <a:cs typeface="Garamond"/>
              </a:rPr>
              <a:t>4 Star QS Star Rating </a:t>
            </a:r>
          </a:p>
          <a:p>
            <a:pPr marL="128588" indent="-128588" defTabSz="685800" fontAlgn="auto">
              <a:lnSpc>
                <a:spcPct val="90000"/>
              </a:lnSpc>
              <a:spcBef>
                <a:spcPts val="0"/>
              </a:spcBef>
              <a:spcAft>
                <a:spcPts val="0"/>
              </a:spcAft>
              <a:buFont typeface="Arial" panose="020B0604020202020204" pitchFamily="34" charset="0"/>
              <a:buChar char="•"/>
            </a:pPr>
            <a:r>
              <a:rPr lang="en-US" sz="900" dirty="0">
                <a:solidFill>
                  <a:prstClr val="white"/>
                </a:solidFill>
                <a:latin typeface="Verdana" panose="020B0604030504040204" pitchFamily="34" charset="0"/>
                <a:ea typeface="Verdana" panose="020B0604030504040204" pitchFamily="34" charset="0"/>
                <a:cs typeface="Garamond"/>
              </a:rPr>
              <a:t>CE Programmes accredited by JBM</a:t>
            </a:r>
          </a:p>
          <a:p>
            <a:pPr marL="128588" indent="-128588" defTabSz="685800" fontAlgn="auto">
              <a:lnSpc>
                <a:spcPct val="90000"/>
              </a:lnSpc>
              <a:spcBef>
                <a:spcPts val="0"/>
              </a:spcBef>
              <a:spcAft>
                <a:spcPts val="0"/>
              </a:spcAft>
              <a:buFont typeface="Arial" panose="020B0604020202020204" pitchFamily="34" charset="0"/>
              <a:buChar char="•"/>
            </a:pPr>
            <a:r>
              <a:rPr lang="en-US" sz="900" dirty="0">
                <a:solidFill>
                  <a:prstClr val="white"/>
                </a:solidFill>
                <a:latin typeface="Verdana" panose="020B0604030504040204" pitchFamily="34" charset="0"/>
                <a:ea typeface="Verdana" panose="020B0604030504040204" pitchFamily="34" charset="0"/>
                <a:cs typeface="Garamond"/>
              </a:rPr>
              <a:t>UTB Ranked #165 in Asia</a:t>
            </a:r>
          </a:p>
          <a:p>
            <a:pPr marL="128588" indent="-128588" defTabSz="685800" fontAlgn="auto">
              <a:lnSpc>
                <a:spcPct val="90000"/>
              </a:lnSpc>
              <a:spcBef>
                <a:spcPts val="0"/>
              </a:spcBef>
              <a:spcAft>
                <a:spcPts val="0"/>
              </a:spcAft>
              <a:buFont typeface="Arial" panose="020B0604020202020204" pitchFamily="34" charset="0"/>
              <a:buChar char="•"/>
            </a:pPr>
            <a:r>
              <a:rPr lang="en-US" sz="900" dirty="0">
                <a:solidFill>
                  <a:prstClr val="white"/>
                </a:solidFill>
                <a:latin typeface="Verdana" panose="020B0604030504040204" pitchFamily="34" charset="0"/>
                <a:ea typeface="Verdana" panose="020B0604030504040204" pitchFamily="34" charset="0"/>
                <a:cs typeface="Garamond"/>
              </a:rPr>
              <a:t>School of Design</a:t>
            </a:r>
          </a:p>
        </p:txBody>
      </p:sp>
      <p:pic>
        <p:nvPicPr>
          <p:cNvPr id="4" name="Picture 3"/>
          <p:cNvPicPr>
            <a:picLocks noChangeAspect="1"/>
          </p:cNvPicPr>
          <p:nvPr/>
        </p:nvPicPr>
        <p:blipFill>
          <a:blip r:embed="rId9"/>
          <a:stretch>
            <a:fillRect/>
          </a:stretch>
        </p:blipFill>
        <p:spPr>
          <a:xfrm>
            <a:off x="8832154" y="5638800"/>
            <a:ext cx="1835846" cy="346492"/>
          </a:xfrm>
          <a:prstGeom prst="rect">
            <a:avLst/>
          </a:prstGeom>
        </p:spPr>
      </p:pic>
      <p:sp>
        <p:nvSpPr>
          <p:cNvPr id="5" name="Slide Number Placeholder 4">
            <a:extLst>
              <a:ext uri="{FF2B5EF4-FFF2-40B4-BE49-F238E27FC236}">
                <a16:creationId xmlns:a16="http://schemas.microsoft.com/office/drawing/2014/main" id="{A1C2F0D5-168E-427A-BAB2-C6EDFB1DA596}"/>
              </a:ext>
            </a:extLst>
          </p:cNvPr>
          <p:cNvSpPr>
            <a:spLocks noGrp="1"/>
          </p:cNvSpPr>
          <p:nvPr>
            <p:ph type="sldNum" sz="quarter" idx="12"/>
          </p:nvPr>
        </p:nvSpPr>
        <p:spPr/>
        <p:txBody>
          <a:bodyPr/>
          <a:lstStyle/>
          <a:p>
            <a:pPr>
              <a:defRPr/>
            </a:pPr>
            <a:fld id="{C23BD001-0202-4C63-B30F-8B9526205DA0}" type="slidenum">
              <a:rPr lang="en-US" altLang="en-US" smtClean="0"/>
              <a:pPr>
                <a:defRPr/>
              </a:pPr>
              <a:t>3</a:t>
            </a:fld>
            <a:endParaRPr lang="en-US" altLang="en-US"/>
          </a:p>
        </p:txBody>
      </p:sp>
    </p:spTree>
    <p:extLst>
      <p:ext uri="{BB962C8B-B14F-4D97-AF65-F5344CB8AC3E}">
        <p14:creationId xmlns:p14="http://schemas.microsoft.com/office/powerpoint/2010/main" val="2500821986"/>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9" grpId="0"/>
      <p:bldP spid="21" grpId="0"/>
      <p:bldP spid="25" grpId="0"/>
      <p:bldP spid="28" grpId="0"/>
      <p:bldP spid="31" grpId="0"/>
      <p:bldP spid="26"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1981200" y="152400"/>
            <a:ext cx="8153400" cy="762000"/>
          </a:xfrm>
        </p:spPr>
        <p:txBody>
          <a:bodyPr/>
          <a:lstStyle/>
          <a:p>
            <a:r>
              <a:rPr lang="en-US" altLang="en-US" sz="3200" dirty="0">
                <a:solidFill>
                  <a:srgbClr val="2DB714"/>
                </a:solidFill>
              </a:rPr>
              <a:t>What does sustainability require today?</a:t>
            </a:r>
            <a:endParaRPr lang="en-US" altLang="en-US" sz="3200" dirty="0"/>
          </a:p>
        </p:txBody>
      </p:sp>
      <p:sp>
        <p:nvSpPr>
          <p:cNvPr id="214020" name="Text Box 4"/>
          <p:cNvSpPr txBox="1">
            <a:spLocks noChangeArrowheads="1"/>
          </p:cNvSpPr>
          <p:nvPr/>
        </p:nvSpPr>
        <p:spPr bwMode="auto">
          <a:xfrm>
            <a:off x="609600" y="1219201"/>
            <a:ext cx="10896600" cy="267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r>
              <a:rPr lang="en-US" altLang="en-US" sz="2400" b="1" dirty="0">
                <a:latin typeface="Maiandra GD" panose="020E0502030308020204" pitchFamily="34" charset="0"/>
              </a:rPr>
              <a:t>Net Zero Impact:</a:t>
            </a:r>
            <a:r>
              <a:rPr lang="en-US" altLang="en-US" sz="2400" dirty="0">
                <a:latin typeface="Maiandra GD" panose="020E0502030308020204" pitchFamily="34" charset="0"/>
              </a:rPr>
              <a:t> If you are presently at a sustainable state…then meet the demands of today without compromising our ability to meet the demands of the future.</a:t>
            </a:r>
          </a:p>
          <a:p>
            <a:pPr algn="just"/>
            <a:endParaRPr lang="en-US" altLang="en-US" sz="2400" dirty="0">
              <a:latin typeface="Maiandra GD" panose="020E0502030308020204" pitchFamily="34" charset="0"/>
            </a:endParaRPr>
          </a:p>
          <a:p>
            <a:pPr algn="just"/>
            <a:r>
              <a:rPr lang="en-US" altLang="en-US" sz="2400" b="1" dirty="0">
                <a:latin typeface="Maiandra GD" panose="020E0502030308020204" pitchFamily="34" charset="0"/>
              </a:rPr>
              <a:t>Achieve a sustainable state over time:</a:t>
            </a:r>
            <a:r>
              <a:rPr lang="en-US" altLang="en-US" sz="2400" dirty="0">
                <a:latin typeface="Maiandra GD" panose="020E0502030308020204" pitchFamily="34" charset="0"/>
              </a:rPr>
              <a:t> If you are </a:t>
            </a:r>
            <a:r>
              <a:rPr lang="en-US" altLang="en-US" sz="2400" b="1" dirty="0">
                <a:solidFill>
                  <a:srgbClr val="FF0000"/>
                </a:solidFill>
                <a:effectLst>
                  <a:outerShdw blurRad="38100" dist="38100" dir="2700000" algn="tl">
                    <a:srgbClr val="000000">
                      <a:alpha val="43137"/>
                    </a:srgbClr>
                  </a:outerShdw>
                </a:effectLst>
                <a:latin typeface="Maiandra GD" panose="020E0502030308020204" pitchFamily="34" charset="0"/>
              </a:rPr>
              <a:t>NOT</a:t>
            </a:r>
            <a:r>
              <a:rPr lang="en-US" altLang="en-US" sz="2400" dirty="0">
                <a:latin typeface="Maiandra GD" panose="020E0502030308020204" pitchFamily="34" charset="0"/>
              </a:rPr>
              <a:t> presently at a sustainable state, meet the demands of today without compromising our ability to meet the demands of the future.</a:t>
            </a:r>
          </a:p>
        </p:txBody>
      </p:sp>
      <p:sp>
        <p:nvSpPr>
          <p:cNvPr id="2" name="Slide Number Placeholder 1"/>
          <p:cNvSpPr>
            <a:spLocks noGrp="1"/>
          </p:cNvSpPr>
          <p:nvPr>
            <p:ph type="sldNum" sz="quarter" idx="12"/>
          </p:nvPr>
        </p:nvSpPr>
        <p:spPr/>
        <p:txBody>
          <a:bodyPr/>
          <a:lstStyle/>
          <a:p>
            <a:pPr>
              <a:defRPr/>
            </a:pPr>
            <a:fld id="{C23BD001-0202-4C63-B30F-8B9526205DA0}" type="slidenum">
              <a:rPr lang="en-US" altLang="en-US" smtClean="0"/>
              <a:pPr>
                <a:defRPr/>
              </a:pPr>
              <a:t>30</a:t>
            </a:fld>
            <a:endParaRPr lang="en-US" altLang="en-US"/>
          </a:p>
        </p:txBody>
      </p:sp>
      <p:sp>
        <p:nvSpPr>
          <p:cNvPr id="6" name="TextBox 5">
            <a:extLst>
              <a:ext uri="{FF2B5EF4-FFF2-40B4-BE49-F238E27FC236}">
                <a16:creationId xmlns:a16="http://schemas.microsoft.com/office/drawing/2014/main" id="{2E235FB1-077F-4B26-B427-F686D8511BFA}"/>
              </a:ext>
            </a:extLst>
          </p:cNvPr>
          <p:cNvSpPr txBox="1"/>
          <p:nvPr/>
        </p:nvSpPr>
        <p:spPr>
          <a:xfrm>
            <a:off x="304800" y="5094982"/>
            <a:ext cx="11582400" cy="1200329"/>
          </a:xfrm>
          <a:prstGeom prst="rect">
            <a:avLst/>
          </a:prstGeom>
          <a:solidFill>
            <a:srgbClr val="008000"/>
          </a:solidFill>
        </p:spPr>
        <p:txBody>
          <a:bodyPr wrap="square">
            <a:spAutoFit/>
          </a:bodyPr>
          <a:lstStyle/>
          <a:p>
            <a:r>
              <a:rPr lang="en-US" sz="1800" dirty="0">
                <a:solidFill>
                  <a:schemeClr val="bg1"/>
                </a:solidFill>
                <a:latin typeface="Maiandra GD" panose="020E0502030308020204" pitchFamily="34" charset="0"/>
              </a:rPr>
              <a:t>That is, in the words of Hawken, your business must deliver clothing, objects, food or services to the customer in a way that reduces consumption, energy use, distribution costs, economic concentration, soil erosion, atmospheric pollution, and other forms of environmental damage at a rate greater than the normal growth in consumption would require. Business must have a “net positive impact.”</a:t>
            </a:r>
          </a:p>
        </p:txBody>
      </p:sp>
    </p:spTree>
    <p:extLst>
      <p:ext uri="{BB962C8B-B14F-4D97-AF65-F5344CB8AC3E}">
        <p14:creationId xmlns:p14="http://schemas.microsoft.com/office/powerpoint/2010/main" val="1453381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209800" y="152400"/>
            <a:ext cx="7772400" cy="1143000"/>
          </a:xfrm>
        </p:spPr>
        <p:txBody>
          <a:bodyPr/>
          <a:lstStyle/>
          <a:p>
            <a:r>
              <a:rPr lang="en-US" altLang="en-US" sz="3600" dirty="0">
                <a:solidFill>
                  <a:srgbClr val="20BF37"/>
                </a:solidFill>
              </a:rPr>
              <a:t>Mind the gap!</a:t>
            </a:r>
            <a:br>
              <a:rPr lang="en-US" altLang="en-US" sz="3600" dirty="0">
                <a:solidFill>
                  <a:srgbClr val="20BF37"/>
                </a:solidFill>
              </a:rPr>
            </a:br>
            <a:r>
              <a:rPr lang="en-US" altLang="en-US" sz="2400" dirty="0">
                <a:solidFill>
                  <a:srgbClr val="FF0000"/>
                </a:solidFill>
              </a:rPr>
              <a:t>Responses to the situation</a:t>
            </a:r>
            <a:endParaRPr lang="en-US" altLang="en-US" sz="3600" dirty="0">
              <a:solidFill>
                <a:srgbClr val="FF0000"/>
              </a:solidFill>
            </a:endParaRPr>
          </a:p>
        </p:txBody>
      </p:sp>
      <p:sp>
        <p:nvSpPr>
          <p:cNvPr id="218116" name="Text Box 4"/>
          <p:cNvSpPr txBox="1">
            <a:spLocks noChangeArrowheads="1"/>
          </p:cNvSpPr>
          <p:nvPr/>
        </p:nvSpPr>
        <p:spPr bwMode="auto">
          <a:xfrm>
            <a:off x="762000" y="1700748"/>
            <a:ext cx="10591800" cy="4524315"/>
          </a:xfrm>
          <a:prstGeom prst="rect">
            <a:avLst/>
          </a:prstGeom>
          <a:solidFill>
            <a:srgbClr val="92D050"/>
          </a:solidFill>
          <a:ln>
            <a:noFill/>
          </a:ln>
        </p:spPr>
        <p:txBody>
          <a:bodyPr wrap="square">
            <a:spAutoFit/>
          </a:bodyPr>
          <a:lstStyle/>
          <a:p>
            <a:r>
              <a:rPr lang="en-US" altLang="en-US" sz="2400" u="sng" dirty="0">
                <a:latin typeface="Maiandra GD" panose="020E0502030308020204" pitchFamily="34" charset="0"/>
              </a:rPr>
              <a:t>Time Scale</a:t>
            </a:r>
            <a:r>
              <a:rPr lang="en-US" altLang="en-US" sz="2400" dirty="0">
                <a:latin typeface="Maiandra GD" panose="020E0502030308020204" pitchFamily="34" charset="0"/>
              </a:rPr>
              <a:t>		</a:t>
            </a:r>
            <a:r>
              <a:rPr lang="en-US" altLang="en-US" sz="2400" u="sng" dirty="0">
                <a:latin typeface="Maiandra GD" panose="020E0502030308020204" pitchFamily="34" charset="0"/>
              </a:rPr>
              <a:t>Response</a:t>
            </a:r>
            <a:r>
              <a:rPr lang="en-US" altLang="en-US" sz="2400" dirty="0">
                <a:latin typeface="Maiandra GD" panose="020E0502030308020204" pitchFamily="34" charset="0"/>
              </a:rPr>
              <a:t>			       </a:t>
            </a:r>
            <a:r>
              <a:rPr lang="en-US" altLang="en-US" sz="2400" u="sng" dirty="0">
                <a:latin typeface="Maiandra GD" panose="020E0502030308020204" pitchFamily="34" charset="0"/>
              </a:rPr>
              <a:t>Drivers</a:t>
            </a:r>
          </a:p>
          <a:p>
            <a:endParaRPr lang="en-US" altLang="en-US" sz="2400" dirty="0">
              <a:latin typeface="Maiandra GD" panose="020E0502030308020204" pitchFamily="34" charset="0"/>
            </a:endParaRPr>
          </a:p>
          <a:p>
            <a:r>
              <a:rPr lang="en-US" altLang="en-US" sz="2400" dirty="0">
                <a:latin typeface="Maiandra GD" panose="020E0502030308020204" pitchFamily="34" charset="0"/>
              </a:rPr>
              <a:t>Short 		Regulations (green buildings		Gov’t/market</a:t>
            </a:r>
          </a:p>
          <a:p>
            <a:r>
              <a:rPr lang="en-US" altLang="en-US" sz="2400" dirty="0">
                <a:latin typeface="Maiandra GD" panose="020E0502030308020204" pitchFamily="34" charset="0"/>
              </a:rPr>
              <a:t>		Energy Star, CAFÉ, etc.)</a:t>
            </a:r>
          </a:p>
          <a:p>
            <a:endParaRPr lang="en-US" altLang="en-US" sz="2400" dirty="0">
              <a:latin typeface="Maiandra GD" panose="020E0502030308020204" pitchFamily="34" charset="0"/>
            </a:endParaRPr>
          </a:p>
          <a:p>
            <a:endParaRPr lang="en-US" altLang="en-US" sz="2400" dirty="0">
              <a:latin typeface="Maiandra GD" panose="020E0502030308020204" pitchFamily="34" charset="0"/>
            </a:endParaRPr>
          </a:p>
          <a:p>
            <a:r>
              <a:rPr lang="en-US" altLang="en-US" sz="2400" dirty="0">
                <a:latin typeface="Maiandra GD" panose="020E0502030308020204" pitchFamily="34" charset="0"/>
              </a:rPr>
              <a:t>Medium	Alternate energy, hybrids, H</a:t>
            </a:r>
            <a:r>
              <a:rPr lang="en-US" altLang="en-US" sz="2400" baseline="-25000" dirty="0">
                <a:latin typeface="Maiandra GD" panose="020E0502030308020204" pitchFamily="34" charset="0"/>
              </a:rPr>
              <a:t>2</a:t>
            </a:r>
            <a:r>
              <a:rPr lang="en-US" altLang="en-US" sz="2400" dirty="0">
                <a:latin typeface="Maiandra GD" panose="020E0502030308020204" pitchFamily="34" charset="0"/>
              </a:rPr>
              <a:t>,		Resource limits and</a:t>
            </a:r>
          </a:p>
          <a:p>
            <a:r>
              <a:rPr lang="en-US" altLang="en-US" sz="2400" dirty="0">
                <a:latin typeface="Maiandra GD" panose="020E0502030308020204" pitchFamily="34" charset="0"/>
              </a:rPr>
              <a:t>		photovoltaic					long-range market </a:t>
            </a:r>
          </a:p>
          <a:p>
            <a:r>
              <a:rPr lang="en-US" altLang="en-US" sz="2400" dirty="0">
                <a:latin typeface="Maiandra GD" panose="020E0502030308020204" pitchFamily="34" charset="0"/>
              </a:rPr>
              <a:t>		</a:t>
            </a:r>
          </a:p>
          <a:p>
            <a:r>
              <a:rPr lang="en-US" altLang="en-US" sz="2400" dirty="0">
                <a:latin typeface="Maiandra GD" panose="020E0502030308020204" pitchFamily="34" charset="0"/>
              </a:rPr>
              <a:t>Long 		Tools to </a:t>
            </a:r>
            <a:r>
              <a:rPr lang="en-US" altLang="en-US" sz="2400" i="1" dirty="0">
                <a:latin typeface="Maiandra GD" panose="020E0502030308020204" pitchFamily="34" charset="0"/>
              </a:rPr>
              <a:t>engineer</a:t>
            </a:r>
            <a:r>
              <a:rPr lang="en-US" altLang="en-US" sz="2400" dirty="0">
                <a:latin typeface="Maiandra GD" panose="020E0502030308020204" pitchFamily="34" charset="0"/>
              </a:rPr>
              <a:t> sustainable		Change of approach,</a:t>
            </a:r>
          </a:p>
          <a:p>
            <a:r>
              <a:rPr lang="en-US" altLang="en-US" sz="2400" dirty="0">
                <a:latin typeface="Maiandra GD" panose="020E0502030308020204" pitchFamily="34" charset="0"/>
              </a:rPr>
              <a:t>		systems, life cycle env. cost			holistic view of effects</a:t>
            </a:r>
          </a:p>
          <a:p>
            <a:r>
              <a:rPr lang="en-US" altLang="en-US" sz="2400" dirty="0">
                <a:latin typeface="Maiandra GD" panose="020E0502030308020204" pitchFamily="34" charset="0"/>
              </a:rPr>
              <a:t>		included in product cost</a:t>
            </a:r>
          </a:p>
        </p:txBody>
      </p:sp>
      <p:sp>
        <p:nvSpPr>
          <p:cNvPr id="2" name="Slide Number Placeholder 1"/>
          <p:cNvSpPr>
            <a:spLocks noGrp="1"/>
          </p:cNvSpPr>
          <p:nvPr>
            <p:ph type="sldNum" sz="quarter" idx="12"/>
          </p:nvPr>
        </p:nvSpPr>
        <p:spPr/>
        <p:txBody>
          <a:bodyPr/>
          <a:lstStyle/>
          <a:p>
            <a:pPr>
              <a:defRPr/>
            </a:pPr>
            <a:fld id="{C23BD001-0202-4C63-B30F-8B9526205DA0}" type="slidenum">
              <a:rPr lang="en-US" altLang="en-US" smtClean="0"/>
              <a:pPr>
                <a:defRPr/>
              </a:pPr>
              <a:t>31</a:t>
            </a:fld>
            <a:endParaRPr lang="en-US" altLang="en-US"/>
          </a:p>
        </p:txBody>
      </p:sp>
    </p:spTree>
    <p:extLst>
      <p:ext uri="{BB962C8B-B14F-4D97-AF65-F5344CB8AC3E}">
        <p14:creationId xmlns:p14="http://schemas.microsoft.com/office/powerpoint/2010/main" val="2193747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2209800" y="152400"/>
            <a:ext cx="7772400" cy="983397"/>
          </a:xfrm>
        </p:spPr>
        <p:txBody>
          <a:bodyPr/>
          <a:lstStyle/>
          <a:p>
            <a:r>
              <a:rPr lang="en-US" altLang="en-US" sz="3600" dirty="0">
                <a:solidFill>
                  <a:srgbClr val="2DB714"/>
                </a:solidFill>
              </a:rPr>
              <a:t>Key Transitions</a:t>
            </a:r>
            <a:br>
              <a:rPr lang="en-US" altLang="en-US" sz="3600" dirty="0">
                <a:solidFill>
                  <a:srgbClr val="2DB714"/>
                </a:solidFill>
              </a:rPr>
            </a:br>
            <a:r>
              <a:rPr lang="en-US" altLang="en-US" sz="2400" dirty="0">
                <a:solidFill>
                  <a:srgbClr val="FF0000"/>
                </a:solidFill>
              </a:rPr>
              <a:t>What’s needed to make the last transition?</a:t>
            </a:r>
            <a:endParaRPr lang="en-US" altLang="en-US" dirty="0">
              <a:solidFill>
                <a:srgbClr val="FF0000"/>
              </a:solidFill>
            </a:endParaRPr>
          </a:p>
        </p:txBody>
      </p:sp>
      <p:grpSp>
        <p:nvGrpSpPr>
          <p:cNvPr id="207886" name="Group 14"/>
          <p:cNvGrpSpPr>
            <a:grpSpLocks/>
          </p:cNvGrpSpPr>
          <p:nvPr/>
        </p:nvGrpSpPr>
        <p:grpSpPr bwMode="auto">
          <a:xfrm>
            <a:off x="2362200" y="1447800"/>
            <a:ext cx="7086600" cy="3733800"/>
            <a:chOff x="528" y="816"/>
            <a:chExt cx="4464" cy="2352"/>
          </a:xfrm>
        </p:grpSpPr>
        <p:grpSp>
          <p:nvGrpSpPr>
            <p:cNvPr id="207884" name="Group 12"/>
            <p:cNvGrpSpPr>
              <a:grpSpLocks/>
            </p:cNvGrpSpPr>
            <p:nvPr/>
          </p:nvGrpSpPr>
          <p:grpSpPr bwMode="auto">
            <a:xfrm>
              <a:off x="576" y="816"/>
              <a:ext cx="4416" cy="2346"/>
              <a:chOff x="576" y="816"/>
              <a:chExt cx="4416" cy="2346"/>
            </a:xfrm>
          </p:grpSpPr>
          <p:pic>
            <p:nvPicPr>
              <p:cNvPr id="207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816"/>
                <a:ext cx="4416" cy="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7877" name="Rectangle 5"/>
              <p:cNvSpPr>
                <a:spLocks noChangeArrowheads="1"/>
              </p:cNvSpPr>
              <p:nvPr/>
            </p:nvSpPr>
            <p:spPr bwMode="auto">
              <a:xfrm>
                <a:off x="4176" y="816"/>
                <a:ext cx="768" cy="432"/>
              </a:xfrm>
              <a:prstGeom prst="rect">
                <a:avLst/>
              </a:prstGeom>
              <a:solidFill>
                <a:srgbClr val="44E913">
                  <a:alpha val="17999"/>
                </a:srgbClr>
              </a:solidFill>
              <a:ln w="38100">
                <a:solidFill>
                  <a:srgbClr val="44E913"/>
                </a:solidFill>
                <a:miter lim="800000"/>
                <a:headEnd/>
                <a:tailEnd/>
              </a:ln>
            </p:spPr>
            <p:txBody>
              <a:bodyPr wrap="none" anchor="ctr"/>
              <a:lstStyle/>
              <a:p>
                <a:endParaRPr lang="en-GB" b="1" dirty="0">
                  <a:latin typeface="Maiandra GD" panose="020E0502030308020204" pitchFamily="34" charset="0"/>
                </a:endParaRPr>
              </a:p>
            </p:txBody>
          </p:sp>
        </p:grpSp>
        <p:sp>
          <p:nvSpPr>
            <p:cNvPr id="207883" name="Rectangle 11"/>
            <p:cNvSpPr>
              <a:spLocks noChangeArrowheads="1"/>
            </p:cNvSpPr>
            <p:nvPr/>
          </p:nvSpPr>
          <p:spPr bwMode="auto">
            <a:xfrm>
              <a:off x="528" y="1248"/>
              <a:ext cx="4464" cy="192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latin typeface="Maiandra GD" panose="020E0502030308020204" pitchFamily="34" charset="0"/>
              </a:endParaRPr>
            </a:p>
          </p:txBody>
        </p:sp>
        <p:grpSp>
          <p:nvGrpSpPr>
            <p:cNvPr id="207885" name="Group 13"/>
            <p:cNvGrpSpPr>
              <a:grpSpLocks/>
            </p:cNvGrpSpPr>
            <p:nvPr/>
          </p:nvGrpSpPr>
          <p:grpSpPr bwMode="auto">
            <a:xfrm>
              <a:off x="1248" y="1392"/>
              <a:ext cx="3360" cy="240"/>
              <a:chOff x="1440" y="3168"/>
              <a:chExt cx="3360" cy="240"/>
            </a:xfrm>
          </p:grpSpPr>
          <p:sp>
            <p:nvSpPr>
              <p:cNvPr id="207879" name="AutoShape 7"/>
              <p:cNvSpPr>
                <a:spLocks noChangeArrowheads="1"/>
              </p:cNvSpPr>
              <p:nvPr/>
            </p:nvSpPr>
            <p:spPr bwMode="auto">
              <a:xfrm>
                <a:off x="1440" y="3168"/>
                <a:ext cx="816" cy="240"/>
              </a:xfrm>
              <a:prstGeom prst="curvedUpArrow">
                <a:avLst>
                  <a:gd name="adj1" fmla="val 68000"/>
                  <a:gd name="adj2" fmla="val 136000"/>
                  <a:gd name="adj3" fmla="val 33333"/>
                </a:avLst>
              </a:prstGeom>
              <a:solidFill>
                <a:srgbClr val="44E91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latin typeface="Maiandra GD" panose="020E0502030308020204" pitchFamily="34" charset="0"/>
                </a:endParaRPr>
              </a:p>
            </p:txBody>
          </p:sp>
          <p:sp>
            <p:nvSpPr>
              <p:cNvPr id="207880" name="AutoShape 8"/>
              <p:cNvSpPr>
                <a:spLocks noChangeArrowheads="1"/>
              </p:cNvSpPr>
              <p:nvPr/>
            </p:nvSpPr>
            <p:spPr bwMode="auto">
              <a:xfrm>
                <a:off x="2304" y="3168"/>
                <a:ext cx="816" cy="240"/>
              </a:xfrm>
              <a:prstGeom prst="curvedUpArrow">
                <a:avLst>
                  <a:gd name="adj1" fmla="val 68000"/>
                  <a:gd name="adj2" fmla="val 136000"/>
                  <a:gd name="adj3" fmla="val 33333"/>
                </a:avLst>
              </a:prstGeom>
              <a:solidFill>
                <a:srgbClr val="44E91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latin typeface="Maiandra GD" panose="020E0502030308020204" pitchFamily="34" charset="0"/>
                </a:endParaRPr>
              </a:p>
            </p:txBody>
          </p:sp>
          <p:sp>
            <p:nvSpPr>
              <p:cNvPr id="207881" name="AutoShape 9"/>
              <p:cNvSpPr>
                <a:spLocks noChangeArrowheads="1"/>
              </p:cNvSpPr>
              <p:nvPr/>
            </p:nvSpPr>
            <p:spPr bwMode="auto">
              <a:xfrm>
                <a:off x="3120" y="3168"/>
                <a:ext cx="816" cy="240"/>
              </a:xfrm>
              <a:prstGeom prst="curvedUpArrow">
                <a:avLst>
                  <a:gd name="adj1" fmla="val 68000"/>
                  <a:gd name="adj2" fmla="val 136000"/>
                  <a:gd name="adj3" fmla="val 33333"/>
                </a:avLst>
              </a:prstGeom>
              <a:solidFill>
                <a:srgbClr val="44E91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latin typeface="Maiandra GD" panose="020E0502030308020204" pitchFamily="34" charset="0"/>
                </a:endParaRPr>
              </a:p>
            </p:txBody>
          </p:sp>
          <p:sp>
            <p:nvSpPr>
              <p:cNvPr id="207882" name="AutoShape 10"/>
              <p:cNvSpPr>
                <a:spLocks noChangeArrowheads="1"/>
              </p:cNvSpPr>
              <p:nvPr/>
            </p:nvSpPr>
            <p:spPr bwMode="auto">
              <a:xfrm>
                <a:off x="3984" y="3168"/>
                <a:ext cx="816" cy="240"/>
              </a:xfrm>
              <a:prstGeom prst="curvedUpArrow">
                <a:avLst>
                  <a:gd name="adj1" fmla="val 68000"/>
                  <a:gd name="adj2" fmla="val 136000"/>
                  <a:gd name="adj3" fmla="val 33333"/>
                </a:avLst>
              </a:prstGeom>
              <a:solidFill>
                <a:srgbClr val="44E91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latin typeface="Maiandra GD" panose="020E0502030308020204" pitchFamily="34" charset="0"/>
                </a:endParaRPr>
              </a:p>
            </p:txBody>
          </p:sp>
        </p:grpSp>
      </p:grpSp>
      <p:sp>
        <p:nvSpPr>
          <p:cNvPr id="207887" name="Text Box 15"/>
          <p:cNvSpPr txBox="1">
            <a:spLocks noChangeArrowheads="1"/>
          </p:cNvSpPr>
          <p:nvPr/>
        </p:nvSpPr>
        <p:spPr bwMode="auto">
          <a:xfrm>
            <a:off x="3427131" y="3124201"/>
            <a:ext cx="1581716" cy="646331"/>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latin typeface="Maiandra GD" panose="020E0502030308020204" pitchFamily="34" charset="0"/>
              </a:rPr>
              <a:t>Automation</a:t>
            </a:r>
          </a:p>
          <a:p>
            <a:pPr algn="ctr"/>
            <a:r>
              <a:rPr lang="en-US" altLang="en-US" sz="1800" dirty="0">
                <a:latin typeface="Maiandra GD" panose="020E0502030308020204" pitchFamily="34" charset="0"/>
              </a:rPr>
              <a:t>“F. W. Taylor”</a:t>
            </a:r>
            <a:endParaRPr lang="en-US" altLang="en-US" sz="2000" dirty="0">
              <a:latin typeface="Maiandra GD" panose="020E0502030308020204" pitchFamily="34" charset="0"/>
            </a:endParaRPr>
          </a:p>
        </p:txBody>
      </p:sp>
      <p:sp>
        <p:nvSpPr>
          <p:cNvPr id="207888" name="Text Box 16"/>
          <p:cNvSpPr txBox="1">
            <a:spLocks noChangeArrowheads="1"/>
          </p:cNvSpPr>
          <p:nvPr/>
        </p:nvSpPr>
        <p:spPr bwMode="auto">
          <a:xfrm>
            <a:off x="4274881" y="3886201"/>
            <a:ext cx="2403991" cy="92333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latin typeface="Maiandra GD" panose="020E0502030308020204" pitchFamily="34" charset="0"/>
              </a:rPr>
              <a:t>Computer Aided </a:t>
            </a:r>
          </a:p>
          <a:p>
            <a:pPr algn="ctr"/>
            <a:r>
              <a:rPr lang="en-US" altLang="en-US" sz="1800" dirty="0">
                <a:latin typeface="Maiandra GD" panose="020E0502030308020204" pitchFamily="34" charset="0"/>
              </a:rPr>
              <a:t>Manufacturing (CAM)</a:t>
            </a:r>
          </a:p>
          <a:p>
            <a:pPr algn="ctr"/>
            <a:r>
              <a:rPr lang="en-US" altLang="en-US" sz="1800" dirty="0">
                <a:latin typeface="Maiandra GD" panose="020E0502030308020204" pitchFamily="34" charset="0"/>
              </a:rPr>
              <a:t>“M. E. Merchant”</a:t>
            </a:r>
            <a:endParaRPr lang="en-US" altLang="en-US" sz="2000" dirty="0">
              <a:latin typeface="Maiandra GD" panose="020E0502030308020204" pitchFamily="34" charset="0"/>
            </a:endParaRPr>
          </a:p>
        </p:txBody>
      </p:sp>
      <p:sp>
        <p:nvSpPr>
          <p:cNvPr id="207889" name="Text Box 17"/>
          <p:cNvSpPr txBox="1">
            <a:spLocks noChangeArrowheads="1"/>
          </p:cNvSpPr>
          <p:nvPr/>
        </p:nvSpPr>
        <p:spPr bwMode="auto">
          <a:xfrm>
            <a:off x="5764601" y="5029201"/>
            <a:ext cx="2185214" cy="646331"/>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dirty="0">
                <a:latin typeface="Maiandra GD" panose="020E0502030308020204" pitchFamily="34" charset="0"/>
              </a:rPr>
              <a:t>Lean Manufacturing</a:t>
            </a:r>
          </a:p>
          <a:p>
            <a:pPr algn="ctr"/>
            <a:r>
              <a:rPr lang="en-US" altLang="en-US" sz="1800" dirty="0">
                <a:latin typeface="Maiandra GD" panose="020E0502030308020204" pitchFamily="34" charset="0"/>
              </a:rPr>
              <a:t>“Toyoda, </a:t>
            </a:r>
            <a:r>
              <a:rPr lang="en-US" altLang="en-US" sz="1800" i="1" dirty="0">
                <a:latin typeface="Maiandra GD" panose="020E0502030308020204" pitchFamily="34" charset="0"/>
              </a:rPr>
              <a:t>et al</a:t>
            </a:r>
            <a:r>
              <a:rPr lang="en-US" altLang="en-US" sz="1800" dirty="0">
                <a:latin typeface="Maiandra GD" panose="020E0502030308020204" pitchFamily="34" charset="0"/>
              </a:rPr>
              <a:t>”</a:t>
            </a:r>
            <a:endParaRPr lang="en-US" altLang="en-US" sz="2000" dirty="0">
              <a:latin typeface="Maiandra GD" panose="020E0502030308020204" pitchFamily="34" charset="0"/>
            </a:endParaRPr>
          </a:p>
        </p:txBody>
      </p:sp>
      <p:sp>
        <p:nvSpPr>
          <p:cNvPr id="207890" name="Text Box 18"/>
          <p:cNvSpPr txBox="1">
            <a:spLocks noChangeArrowheads="1"/>
          </p:cNvSpPr>
          <p:nvPr/>
        </p:nvSpPr>
        <p:spPr bwMode="auto">
          <a:xfrm>
            <a:off x="6506153" y="5791200"/>
            <a:ext cx="3373872" cy="369332"/>
          </a:xfrm>
          <a:prstGeom prst="rect">
            <a:avLst/>
          </a:prstGeom>
          <a:solidFill>
            <a:srgbClr val="44E913">
              <a:alpha val="44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b="1" dirty="0">
                <a:effectLst>
                  <a:outerShdw blurRad="38100" dist="38100" dir="2700000" algn="tl">
                    <a:srgbClr val="000000">
                      <a:alpha val="43137"/>
                    </a:srgbClr>
                  </a:outerShdw>
                </a:effectLst>
                <a:latin typeface="Maiandra GD" panose="020E0502030308020204" pitchFamily="34" charset="0"/>
              </a:rPr>
              <a:t>Positive Impact Manufacturing  </a:t>
            </a:r>
            <a:endParaRPr lang="en-US" altLang="en-US" sz="2000" b="1" dirty="0">
              <a:effectLst>
                <a:outerShdw blurRad="38100" dist="38100" dir="2700000" algn="tl">
                  <a:srgbClr val="000000">
                    <a:alpha val="43137"/>
                  </a:srgbClr>
                </a:outerShdw>
              </a:effectLst>
              <a:latin typeface="Maiandra GD" panose="020E0502030308020204" pitchFamily="34" charset="0"/>
            </a:endParaRPr>
          </a:p>
        </p:txBody>
      </p:sp>
      <p:sp>
        <p:nvSpPr>
          <p:cNvPr id="207891" name="Line 19"/>
          <p:cNvSpPr>
            <a:spLocks noChangeShapeType="1"/>
          </p:cNvSpPr>
          <p:nvPr/>
        </p:nvSpPr>
        <p:spPr bwMode="auto">
          <a:xfrm>
            <a:off x="5486400" y="28956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7892" name="Line 20"/>
          <p:cNvSpPr>
            <a:spLocks noChangeShapeType="1"/>
          </p:cNvSpPr>
          <p:nvPr/>
        </p:nvSpPr>
        <p:spPr bwMode="auto">
          <a:xfrm>
            <a:off x="6781800" y="28956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7893" name="Line 21"/>
          <p:cNvSpPr>
            <a:spLocks noChangeShapeType="1"/>
          </p:cNvSpPr>
          <p:nvPr/>
        </p:nvSpPr>
        <p:spPr bwMode="auto">
          <a:xfrm>
            <a:off x="8153400" y="2895600"/>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7894" name="Line 22"/>
          <p:cNvSpPr>
            <a:spLocks noChangeShapeType="1"/>
          </p:cNvSpPr>
          <p:nvPr/>
        </p:nvSpPr>
        <p:spPr bwMode="auto">
          <a:xfrm>
            <a:off x="4114800" y="2895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 name="Slide Number Placeholder 1"/>
          <p:cNvSpPr>
            <a:spLocks noGrp="1"/>
          </p:cNvSpPr>
          <p:nvPr>
            <p:ph type="sldNum" sz="quarter" idx="12"/>
          </p:nvPr>
        </p:nvSpPr>
        <p:spPr/>
        <p:txBody>
          <a:bodyPr/>
          <a:lstStyle/>
          <a:p>
            <a:pPr>
              <a:defRPr/>
            </a:pPr>
            <a:fld id="{C23BD001-0202-4C63-B30F-8B9526205DA0}" type="slidenum">
              <a:rPr lang="en-US" altLang="en-US" smtClean="0"/>
              <a:pPr>
                <a:defRPr/>
              </a:pPr>
              <a:t>32</a:t>
            </a:fld>
            <a:endParaRPr lang="en-US" altLang="en-US"/>
          </a:p>
        </p:txBody>
      </p:sp>
    </p:spTree>
    <p:extLst>
      <p:ext uri="{BB962C8B-B14F-4D97-AF65-F5344CB8AC3E}">
        <p14:creationId xmlns:p14="http://schemas.microsoft.com/office/powerpoint/2010/main" val="4197897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CDF7-354C-4C0C-8870-54B55FE692B5}"/>
              </a:ext>
            </a:extLst>
          </p:cNvPr>
          <p:cNvSpPr>
            <a:spLocks noGrp="1"/>
          </p:cNvSpPr>
          <p:nvPr>
            <p:ph type="title"/>
          </p:nvPr>
        </p:nvSpPr>
        <p:spPr>
          <a:xfrm>
            <a:off x="914400" y="304800"/>
            <a:ext cx="10363200" cy="533400"/>
          </a:xfrm>
        </p:spPr>
        <p:txBody>
          <a:bodyPr/>
          <a:lstStyle/>
          <a:p>
            <a:r>
              <a:rPr lang="en-US" sz="3600" dirty="0"/>
              <a:t>New Employment Opportunity</a:t>
            </a:r>
            <a:endParaRPr lang="en-MY" sz="3600" dirty="0"/>
          </a:p>
        </p:txBody>
      </p:sp>
      <p:sp>
        <p:nvSpPr>
          <p:cNvPr id="3" name="Content Placeholder 2">
            <a:extLst>
              <a:ext uri="{FF2B5EF4-FFF2-40B4-BE49-F238E27FC236}">
                <a16:creationId xmlns:a16="http://schemas.microsoft.com/office/drawing/2014/main" id="{BA419DE4-2F09-4D47-8CB7-356C1E2DE275}"/>
              </a:ext>
            </a:extLst>
          </p:cNvPr>
          <p:cNvSpPr>
            <a:spLocks noGrp="1"/>
          </p:cNvSpPr>
          <p:nvPr>
            <p:ph idx="1"/>
          </p:nvPr>
        </p:nvSpPr>
        <p:spPr>
          <a:xfrm>
            <a:off x="533400" y="1219200"/>
            <a:ext cx="11049000" cy="5486400"/>
          </a:xfrm>
        </p:spPr>
        <p:txBody>
          <a:bodyPr/>
          <a:lstStyle/>
          <a:p>
            <a:pPr marL="0" indent="0" algn="just">
              <a:buNone/>
            </a:pPr>
            <a:r>
              <a:rPr lang="en-US" sz="2400" b="1" u="none" strike="noStrike" baseline="0" dirty="0">
                <a:solidFill>
                  <a:srgbClr val="000000"/>
                </a:solidFill>
              </a:rPr>
              <a:t>Sustainable manufacturing offers uniquely new kind of employment opportunities:</a:t>
            </a:r>
            <a:endParaRPr lang="en-US" sz="2400" b="0" u="none" strike="noStrike" baseline="0" dirty="0">
              <a:solidFill>
                <a:srgbClr val="000000"/>
              </a:solidFill>
            </a:endParaRPr>
          </a:p>
          <a:p>
            <a:pPr algn="just"/>
            <a:r>
              <a:rPr lang="en-MY" sz="2400" b="0" u="none" strike="noStrike" baseline="0" dirty="0">
                <a:solidFill>
                  <a:srgbClr val="000000"/>
                </a:solidFill>
              </a:rPr>
              <a:t>Innovative 6R applications</a:t>
            </a:r>
          </a:p>
          <a:p>
            <a:pPr algn="just"/>
            <a:r>
              <a:rPr lang="en-MY" sz="2400" b="0" u="none" strike="noStrike" baseline="0" dirty="0">
                <a:solidFill>
                  <a:srgbClr val="000000"/>
                </a:solidFill>
              </a:rPr>
              <a:t>Total life-cycle consideration</a:t>
            </a:r>
          </a:p>
          <a:p>
            <a:pPr algn="just"/>
            <a:r>
              <a:rPr lang="en-MY" sz="2400" b="0" u="none" strike="noStrike" baseline="0" dirty="0">
                <a:solidFill>
                  <a:srgbClr val="000000"/>
                </a:solidFill>
              </a:rPr>
              <a:t>Sustainable manufacturing processes</a:t>
            </a:r>
          </a:p>
          <a:p>
            <a:pPr marL="0" indent="0" algn="just">
              <a:buNone/>
            </a:pPr>
            <a:r>
              <a:rPr lang="en-US" sz="2400" b="1" u="none" strike="noStrike" baseline="0" dirty="0">
                <a:solidFill>
                  <a:srgbClr val="000000"/>
                </a:solidFill>
              </a:rPr>
              <a:t>Universities and colleges are well-positioned to provide educational and training programs</a:t>
            </a:r>
            <a:endParaRPr lang="en-US" sz="2400" b="0" u="none" strike="noStrike" baseline="0" dirty="0">
              <a:solidFill>
                <a:srgbClr val="000000"/>
              </a:solidFill>
            </a:endParaRPr>
          </a:p>
          <a:p>
            <a:pPr algn="just"/>
            <a:r>
              <a:rPr lang="en-MY" sz="2400" b="0" u="none" strike="noStrike" baseline="0" dirty="0">
                <a:solidFill>
                  <a:srgbClr val="000000"/>
                </a:solidFill>
              </a:rPr>
              <a:t>Undergraduate and graduate education</a:t>
            </a:r>
          </a:p>
          <a:p>
            <a:pPr algn="just"/>
            <a:r>
              <a:rPr lang="en-US" sz="2400" b="0" u="none" strike="noStrike" baseline="0" dirty="0">
                <a:solidFill>
                  <a:srgbClr val="000000"/>
                </a:solidFill>
              </a:rPr>
              <a:t>Non-credit professional continuing educational programs</a:t>
            </a:r>
            <a:endParaRPr lang="en-US" sz="2400" dirty="0">
              <a:solidFill>
                <a:srgbClr val="000000"/>
              </a:solidFill>
            </a:endParaRPr>
          </a:p>
          <a:p>
            <a:pPr marL="0" indent="0" algn="just">
              <a:buNone/>
            </a:pPr>
            <a:r>
              <a:rPr lang="en-US" sz="2400" b="1" u="none" strike="noStrike" baseline="0" dirty="0">
                <a:solidFill>
                  <a:srgbClr val="000000"/>
                </a:solidFill>
              </a:rPr>
              <a:t>Incentives must be provided to academic institutions and manufacturing companies to educate, train and develop the workforce for next generation manufacturing, and for conducting relevant fundamental and applied research.</a:t>
            </a:r>
            <a:endParaRPr lang="en-US" sz="2400" b="0" u="none" strike="noStrike" baseline="0" dirty="0">
              <a:solidFill>
                <a:srgbClr val="000000"/>
              </a:solidFill>
            </a:endParaRPr>
          </a:p>
          <a:p>
            <a:pPr marL="0" indent="0" algn="just">
              <a:buNone/>
            </a:pPr>
            <a:r>
              <a:rPr lang="en-MY" sz="2400" b="1" u="none" strike="noStrike" baseline="0" dirty="0">
                <a:solidFill>
                  <a:srgbClr val="000000"/>
                </a:solidFill>
              </a:rPr>
              <a:t>New Employment Opportunities</a:t>
            </a:r>
            <a:endParaRPr lang="en-MY" sz="4000" dirty="0"/>
          </a:p>
        </p:txBody>
      </p:sp>
      <p:sp>
        <p:nvSpPr>
          <p:cNvPr id="4" name="Slide Number Placeholder 3">
            <a:extLst>
              <a:ext uri="{FF2B5EF4-FFF2-40B4-BE49-F238E27FC236}">
                <a16:creationId xmlns:a16="http://schemas.microsoft.com/office/drawing/2014/main" id="{F8445DDD-28DE-4466-A78E-422EEAB9E051}"/>
              </a:ext>
            </a:extLst>
          </p:cNvPr>
          <p:cNvSpPr>
            <a:spLocks noGrp="1"/>
          </p:cNvSpPr>
          <p:nvPr>
            <p:ph type="sldNum" sz="quarter" idx="12"/>
          </p:nvPr>
        </p:nvSpPr>
        <p:spPr/>
        <p:txBody>
          <a:bodyPr/>
          <a:lstStyle/>
          <a:p>
            <a:pPr>
              <a:defRPr/>
            </a:pPr>
            <a:fld id="{C23BD001-0202-4C63-B30F-8B9526205DA0}" type="slidenum">
              <a:rPr lang="en-US" altLang="en-US" smtClean="0"/>
              <a:pPr>
                <a:defRPr/>
              </a:pPr>
              <a:t>33</a:t>
            </a:fld>
            <a:endParaRPr lang="en-US" altLang="en-US"/>
          </a:p>
        </p:txBody>
      </p:sp>
    </p:spTree>
    <p:extLst>
      <p:ext uri="{BB962C8B-B14F-4D97-AF65-F5344CB8AC3E}">
        <p14:creationId xmlns:p14="http://schemas.microsoft.com/office/powerpoint/2010/main" val="711453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752DA16-3D19-4111-978F-9677E59DBD10}"/>
              </a:ext>
            </a:extLst>
          </p:cNvPr>
          <p:cNvSpPr>
            <a:spLocks noGrp="1" noChangeArrowheads="1"/>
          </p:cNvSpPr>
          <p:nvPr>
            <p:ph type="title" idx="4294967295"/>
          </p:nvPr>
        </p:nvSpPr>
        <p:spPr>
          <a:xfrm>
            <a:off x="885825" y="304800"/>
            <a:ext cx="10363200" cy="457200"/>
          </a:xfrm>
        </p:spPr>
        <p:txBody>
          <a:bodyPr/>
          <a:lstStyle/>
          <a:p>
            <a:r>
              <a:rPr lang="en-US" altLang="en-US" sz="3200" dirty="0"/>
              <a:t>Recommendation</a:t>
            </a:r>
          </a:p>
        </p:txBody>
      </p:sp>
      <p:sp>
        <p:nvSpPr>
          <p:cNvPr id="24579" name="Rectangle 3">
            <a:extLst>
              <a:ext uri="{FF2B5EF4-FFF2-40B4-BE49-F238E27FC236}">
                <a16:creationId xmlns:a16="http://schemas.microsoft.com/office/drawing/2014/main" id="{1002C086-E8C1-4BBF-8535-0EA3044A0500}"/>
              </a:ext>
            </a:extLst>
          </p:cNvPr>
          <p:cNvSpPr>
            <a:spLocks noGrp="1" noChangeArrowheads="1"/>
          </p:cNvSpPr>
          <p:nvPr>
            <p:ph type="body" idx="4294967295"/>
          </p:nvPr>
        </p:nvSpPr>
        <p:spPr>
          <a:xfrm>
            <a:off x="762000" y="1371600"/>
            <a:ext cx="10744200" cy="4572000"/>
          </a:xfrm>
        </p:spPr>
        <p:txBody>
          <a:bodyPr/>
          <a:lstStyle/>
          <a:p>
            <a:r>
              <a:rPr lang="en-US" altLang="en-US" sz="2400" dirty="0"/>
              <a:t>Curriculum sift: Horizontal and vertical to include </a:t>
            </a:r>
            <a:r>
              <a:rPr lang="en-US" altLang="en-US" sz="2400" b="1" dirty="0">
                <a:solidFill>
                  <a:srgbClr val="C00000"/>
                </a:solidFill>
                <a:effectLst>
                  <a:outerShdw blurRad="38100" dist="38100" dir="2700000" algn="tl">
                    <a:srgbClr val="000000">
                      <a:alpha val="43137"/>
                    </a:srgbClr>
                  </a:outerShdw>
                </a:effectLst>
              </a:rPr>
              <a:t>Lean, Clean &amp; Green</a:t>
            </a:r>
          </a:p>
          <a:p>
            <a:r>
              <a:rPr lang="en-US" altLang="en-US" sz="2400" dirty="0"/>
              <a:t>An engaged technical community with the vision of changing the world through engineering education, innovation and practical action. </a:t>
            </a:r>
          </a:p>
          <a:p>
            <a:r>
              <a:rPr lang="en-US" altLang="en-US" sz="2400" dirty="0"/>
              <a:t>Supports community-driven development programs worldwide through the design and implementation of sustainable engineering projects, while fostering responsible leadership.</a:t>
            </a:r>
          </a:p>
          <a:p>
            <a:pPr>
              <a:lnSpc>
                <a:spcPct val="90000"/>
              </a:lnSpc>
            </a:pPr>
            <a:r>
              <a:rPr lang="en-US" altLang="en-US" sz="2400" kern="0" dirty="0"/>
              <a:t>Established education resource center and training of instructors</a:t>
            </a:r>
          </a:p>
          <a:p>
            <a:pPr>
              <a:lnSpc>
                <a:spcPct val="90000"/>
              </a:lnSpc>
            </a:pPr>
            <a:r>
              <a:rPr lang="en-US" altLang="en-US" sz="2400" kern="0" dirty="0"/>
              <a:t>Summer Engineering Experience in Development (SEED) Program for undergraduate volunteers</a:t>
            </a:r>
          </a:p>
          <a:p>
            <a:pPr>
              <a:lnSpc>
                <a:spcPct val="90000"/>
              </a:lnSpc>
            </a:pPr>
            <a:r>
              <a:rPr lang="en-US" altLang="en-US" sz="2400" kern="0" dirty="0"/>
              <a:t>Annual conference for educators on how to incorporate sustainability into courses</a:t>
            </a:r>
          </a:p>
          <a:p>
            <a:endParaRPr lang="en-US" altLang="en-US" sz="2400" dirty="0"/>
          </a:p>
        </p:txBody>
      </p:sp>
      <p:sp>
        <p:nvSpPr>
          <p:cNvPr id="3" name="Slide Number Placeholder 2">
            <a:extLst>
              <a:ext uri="{FF2B5EF4-FFF2-40B4-BE49-F238E27FC236}">
                <a16:creationId xmlns:a16="http://schemas.microsoft.com/office/drawing/2014/main" id="{2A97635D-EA9F-456A-8BE0-FAD6E3C61E92}"/>
              </a:ext>
            </a:extLst>
          </p:cNvPr>
          <p:cNvSpPr>
            <a:spLocks noGrp="1"/>
          </p:cNvSpPr>
          <p:nvPr>
            <p:ph type="sldNum" sz="quarter" idx="12"/>
          </p:nvPr>
        </p:nvSpPr>
        <p:spPr/>
        <p:txBody>
          <a:bodyPr/>
          <a:lstStyle/>
          <a:p>
            <a:pPr>
              <a:defRPr/>
            </a:pPr>
            <a:fld id="{ACB89B0A-1497-4152-806E-08A8BDDD4744}" type="slidenum">
              <a:rPr lang="en-US" altLang="en-US" smtClean="0"/>
              <a:pPr>
                <a:defRPr/>
              </a:pPr>
              <a:t>34</a:t>
            </a:fld>
            <a:endParaRPr lang="en-US" altLang="en-US"/>
          </a:p>
        </p:txBody>
      </p:sp>
    </p:spTree>
    <p:extLst>
      <p:ext uri="{BB962C8B-B14F-4D97-AF65-F5344CB8AC3E}">
        <p14:creationId xmlns:p14="http://schemas.microsoft.com/office/powerpoint/2010/main" val="144721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0094"/>
          <a:stretch/>
        </p:blipFill>
        <p:spPr>
          <a:xfrm>
            <a:off x="3276600" y="990600"/>
            <a:ext cx="5970192" cy="3649133"/>
          </a:xfrm>
          <a:prstGeom prst="rect">
            <a:avLst/>
          </a:prstGeom>
          <a:ln>
            <a:solidFill>
              <a:srgbClr val="FF0000"/>
            </a:solidFill>
          </a:ln>
        </p:spPr>
      </p:pic>
      <p:sp>
        <p:nvSpPr>
          <p:cNvPr id="4" name="Title 1">
            <a:extLst>
              <a:ext uri="{FF2B5EF4-FFF2-40B4-BE49-F238E27FC236}">
                <a16:creationId xmlns:a16="http://schemas.microsoft.com/office/drawing/2014/main" id="{2F6BF3F6-083A-4054-ADBC-FDC6F5730C03}"/>
              </a:ext>
            </a:extLst>
          </p:cNvPr>
          <p:cNvSpPr txBox="1">
            <a:spLocks/>
          </p:cNvSpPr>
          <p:nvPr/>
        </p:nvSpPr>
        <p:spPr>
          <a:xfrm>
            <a:off x="3886200" y="5007538"/>
            <a:ext cx="3733800" cy="1524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effectLst>
                  <a:outerShdw blurRad="38100" dist="38100" dir="2700000" algn="tl">
                    <a:srgbClr val="000000">
                      <a:alpha val="43137"/>
                    </a:srgbClr>
                  </a:outerShdw>
                </a:effectLst>
                <a:latin typeface="Maiandra GD" panose="020E0502030308020204" pitchFamily="34" charset="0"/>
                <a:ea typeface="+mj-ea"/>
                <a:cs typeface="+mj-cs"/>
              </a:defRPr>
            </a:lvl1pPr>
          </a:lstStyle>
          <a:p>
            <a:r>
              <a:rPr lang="en-US" sz="5400" u="sng" dirty="0"/>
              <a:t>Thank You</a:t>
            </a:r>
            <a:br>
              <a:rPr lang="en-US" sz="5400" u="sng" dirty="0"/>
            </a:br>
            <a:r>
              <a:rPr lang="en-US" sz="2000" dirty="0">
                <a:solidFill>
                  <a:srgbClr val="C00000"/>
                </a:solidFill>
              </a:rPr>
              <a:t>yeakub.ali@utb.edu.bn</a:t>
            </a:r>
            <a:endParaRPr lang="en-GB" sz="1600" dirty="0">
              <a:solidFill>
                <a:srgbClr val="C00000"/>
              </a:solidFill>
            </a:endParaRPr>
          </a:p>
        </p:txBody>
      </p:sp>
      <p:sp>
        <p:nvSpPr>
          <p:cNvPr id="3" name="Slide Number Placeholder 2"/>
          <p:cNvSpPr>
            <a:spLocks noGrp="1"/>
          </p:cNvSpPr>
          <p:nvPr>
            <p:ph type="sldNum" sz="quarter" idx="12"/>
          </p:nvPr>
        </p:nvSpPr>
        <p:spPr>
          <a:xfrm>
            <a:off x="9033936" y="6356350"/>
            <a:ext cx="2743200" cy="365125"/>
          </a:xfrm>
        </p:spPr>
        <p:txBody>
          <a:bodyPr/>
          <a:lstStyle/>
          <a:p>
            <a:fld id="{C635FA0B-BE25-4B80-B0C6-DD4CA5877E10}" type="slidenum">
              <a:rPr lang="en-GB" smtClean="0">
                <a:solidFill>
                  <a:schemeClr val="tx1"/>
                </a:solidFill>
              </a:rPr>
              <a:pPr/>
              <a:t>35</a:t>
            </a:fld>
            <a:endParaRPr lang="en-GB" dirty="0">
              <a:solidFill>
                <a:schemeClr val="tx1"/>
              </a:solidFill>
            </a:endParaRPr>
          </a:p>
        </p:txBody>
      </p:sp>
    </p:spTree>
    <p:extLst>
      <p:ext uri="{BB962C8B-B14F-4D97-AF65-F5344CB8AC3E}">
        <p14:creationId xmlns:p14="http://schemas.microsoft.com/office/powerpoint/2010/main" val="54436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25766" y="2670285"/>
            <a:ext cx="1513490" cy="94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6613" y="857250"/>
            <a:ext cx="3630365" cy="5143500"/>
          </a:xfrm>
          <a:prstGeom prst="rect">
            <a:avLst/>
          </a:prstGeom>
        </p:spPr>
      </p:pic>
      <p:pic>
        <p:nvPicPr>
          <p:cNvPr id="4" name="Picture 3"/>
          <p:cNvPicPr>
            <a:picLocks noChangeAspect="1"/>
          </p:cNvPicPr>
          <p:nvPr/>
        </p:nvPicPr>
        <p:blipFill>
          <a:blip r:embed="rId3"/>
          <a:stretch>
            <a:fillRect/>
          </a:stretch>
        </p:blipFill>
        <p:spPr>
          <a:xfrm>
            <a:off x="2666704" y="857027"/>
            <a:ext cx="6858595" cy="5143946"/>
          </a:xfrm>
          <a:prstGeom prst="rect">
            <a:avLst/>
          </a:prstGeom>
        </p:spPr>
      </p:pic>
      <p:sp>
        <p:nvSpPr>
          <p:cNvPr id="5" name="TextBox 4"/>
          <p:cNvSpPr txBox="1"/>
          <p:nvPr/>
        </p:nvSpPr>
        <p:spPr>
          <a:xfrm>
            <a:off x="6610647" y="5608335"/>
            <a:ext cx="2914650" cy="415498"/>
          </a:xfrm>
          <a:prstGeom prst="rect">
            <a:avLst/>
          </a:prstGeom>
          <a:solidFill>
            <a:srgbClr val="E2E41A"/>
          </a:solidFill>
        </p:spPr>
        <p:txBody>
          <a:bodyPr wrap="square" rtlCol="0">
            <a:spAutoFit/>
          </a:bodyPr>
          <a:lstStyle/>
          <a:p>
            <a:pPr algn="r" defTabSz="685800" fontAlgn="auto">
              <a:spcBef>
                <a:spcPts val="0"/>
              </a:spcBef>
              <a:spcAft>
                <a:spcPts val="0"/>
              </a:spcAft>
            </a:pPr>
            <a:r>
              <a:rPr lang="en-US" sz="2100" b="1" dirty="0">
                <a:solidFill>
                  <a:srgbClr val="364C5B"/>
                </a:solidFill>
                <a:latin typeface="Verdana" pitchFamily="34" charset="0"/>
                <a:ea typeface="Verdana" pitchFamily="34" charset="0"/>
                <a:cs typeface="Verdana" pitchFamily="34" charset="0"/>
              </a:rPr>
              <a:t>www.utb.edu.bn</a:t>
            </a:r>
          </a:p>
        </p:txBody>
      </p:sp>
      <p:grpSp>
        <p:nvGrpSpPr>
          <p:cNvPr id="7" name="Group 6"/>
          <p:cNvGrpSpPr/>
          <p:nvPr/>
        </p:nvGrpSpPr>
        <p:grpSpPr>
          <a:xfrm>
            <a:off x="2660221" y="859822"/>
            <a:ext cx="3943945" cy="5140928"/>
            <a:chOff x="0" y="3429"/>
            <a:chExt cx="5258593" cy="6854571"/>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29"/>
              <a:ext cx="5258593" cy="6854571"/>
            </a:xfrm>
            <a:prstGeom prst="rect">
              <a:avLst/>
            </a:prstGeom>
          </p:spPr>
        </p:pic>
        <p:sp>
          <p:nvSpPr>
            <p:cNvPr id="3" name="Rectangle 2"/>
            <p:cNvSpPr/>
            <p:nvPr/>
          </p:nvSpPr>
          <p:spPr>
            <a:xfrm>
              <a:off x="1397876" y="4876800"/>
              <a:ext cx="2354317" cy="19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pSp>
      <p:sp>
        <p:nvSpPr>
          <p:cNvPr id="9" name="Rectangle 8"/>
          <p:cNvSpPr/>
          <p:nvPr/>
        </p:nvSpPr>
        <p:spPr>
          <a:xfrm>
            <a:off x="3825766" y="2670063"/>
            <a:ext cx="1513490" cy="94815"/>
          </a:xfrm>
          <a:prstGeom prst="rec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lumMod val="85000"/>
                </a:prstClr>
              </a:solidFill>
              <a:latin typeface="Calibri" panose="020F0502020204030204"/>
            </a:endParaRPr>
          </a:p>
        </p:txBody>
      </p:sp>
      <p:sp>
        <p:nvSpPr>
          <p:cNvPr id="10" name="Slide Number Placeholder 9">
            <a:extLst>
              <a:ext uri="{FF2B5EF4-FFF2-40B4-BE49-F238E27FC236}">
                <a16:creationId xmlns:a16="http://schemas.microsoft.com/office/drawing/2014/main" id="{10565AE0-3E56-48F0-BB4A-C690807F9275}"/>
              </a:ext>
            </a:extLst>
          </p:cNvPr>
          <p:cNvSpPr>
            <a:spLocks noGrp="1"/>
          </p:cNvSpPr>
          <p:nvPr>
            <p:ph type="sldNum" sz="quarter" idx="12"/>
          </p:nvPr>
        </p:nvSpPr>
        <p:spPr/>
        <p:txBody>
          <a:bodyPr/>
          <a:lstStyle/>
          <a:p>
            <a:pPr>
              <a:defRPr/>
            </a:pPr>
            <a:fld id="{ACB89B0A-1497-4152-806E-08A8BDDD4744}" type="slidenum">
              <a:rPr lang="en-US" altLang="en-US" smtClean="0"/>
              <a:pPr>
                <a:defRPr/>
              </a:pPr>
              <a:t>4</a:t>
            </a:fld>
            <a:endParaRPr lang="en-US" altLang="en-US"/>
          </a:p>
        </p:txBody>
      </p:sp>
    </p:spTree>
    <p:extLst>
      <p:ext uri="{BB962C8B-B14F-4D97-AF65-F5344CB8AC3E}">
        <p14:creationId xmlns:p14="http://schemas.microsoft.com/office/powerpoint/2010/main" val="79917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tb monument watermark.jpg"/>
          <p:cNvPicPr>
            <a:picLocks noChangeAspect="1"/>
          </p:cNvPicPr>
          <p:nvPr/>
        </p:nvPicPr>
        <p:blipFill>
          <a:blip r:embed="rId2" cstate="print"/>
          <a:stretch>
            <a:fillRect/>
          </a:stretch>
        </p:blipFill>
        <p:spPr>
          <a:xfrm>
            <a:off x="1524000" y="857250"/>
            <a:ext cx="9144000" cy="51435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606" y="3183382"/>
            <a:ext cx="2866567" cy="3079165"/>
          </a:xfrm>
          <a:prstGeom prst="rect">
            <a:avLst/>
          </a:prstGeom>
        </p:spPr>
      </p:pic>
      <p:pic>
        <p:nvPicPr>
          <p:cNvPr id="3" name="Picture 2"/>
          <p:cNvPicPr>
            <a:picLocks noChangeAspect="1"/>
          </p:cNvPicPr>
          <p:nvPr/>
        </p:nvPicPr>
        <p:blipFill>
          <a:blip r:embed="rId4"/>
          <a:stretch>
            <a:fillRect/>
          </a:stretch>
        </p:blipFill>
        <p:spPr>
          <a:xfrm>
            <a:off x="6499398" y="1029536"/>
            <a:ext cx="2530275" cy="2567537"/>
          </a:xfrm>
          <a:prstGeom prst="rect">
            <a:avLst/>
          </a:prstGeom>
        </p:spPr>
      </p:pic>
      <p:sp>
        <p:nvSpPr>
          <p:cNvPr id="12" name="TextBox 11"/>
          <p:cNvSpPr txBox="1"/>
          <p:nvPr/>
        </p:nvSpPr>
        <p:spPr>
          <a:xfrm>
            <a:off x="6562172" y="4010923"/>
            <a:ext cx="2852067" cy="1477328"/>
          </a:xfrm>
          <a:prstGeom prst="rect">
            <a:avLst/>
          </a:prstGeom>
          <a:noFill/>
        </p:spPr>
        <p:txBody>
          <a:bodyPr wrap="square" rtlCol="0">
            <a:spAutoFit/>
          </a:bodyPr>
          <a:lstStyle/>
          <a:p>
            <a:pPr algn="r" defTabSz="685800" fontAlgn="auto">
              <a:spcBef>
                <a:spcPts val="0"/>
              </a:spcBef>
              <a:spcAft>
                <a:spcPts val="0"/>
              </a:spcAft>
            </a:pPr>
            <a:r>
              <a:rPr lang="en-US" sz="3000" b="1" dirty="0">
                <a:solidFill>
                  <a:prstClr val="white"/>
                </a:solidFill>
                <a:latin typeface="Arial"/>
                <a:ea typeface="Verdana" pitchFamily="34" charset="0"/>
                <a:cs typeface="Arial"/>
              </a:rPr>
              <a:t>UNIVERSITI </a:t>
            </a:r>
          </a:p>
          <a:p>
            <a:pPr algn="r" defTabSz="685800" fontAlgn="auto">
              <a:spcBef>
                <a:spcPts val="0"/>
              </a:spcBef>
              <a:spcAft>
                <a:spcPts val="0"/>
              </a:spcAft>
            </a:pPr>
            <a:r>
              <a:rPr lang="en-US" sz="3000" b="1" dirty="0">
                <a:solidFill>
                  <a:prstClr val="white"/>
                </a:solidFill>
                <a:latin typeface="Arial"/>
                <a:ea typeface="Verdana" pitchFamily="34" charset="0"/>
                <a:cs typeface="Arial"/>
              </a:rPr>
              <a:t>TEKNOLOGI </a:t>
            </a:r>
          </a:p>
          <a:p>
            <a:pPr algn="r" defTabSz="685800" fontAlgn="auto">
              <a:spcBef>
                <a:spcPts val="0"/>
              </a:spcBef>
              <a:spcAft>
                <a:spcPts val="0"/>
              </a:spcAft>
            </a:pPr>
            <a:r>
              <a:rPr lang="en-US" sz="3000" b="1" dirty="0">
                <a:solidFill>
                  <a:prstClr val="white"/>
                </a:solidFill>
                <a:latin typeface="Arial"/>
                <a:ea typeface="Verdana" pitchFamily="34" charset="0"/>
                <a:cs typeface="Arial"/>
              </a:rPr>
              <a:t>BRUNEI</a:t>
            </a:r>
          </a:p>
        </p:txBody>
      </p:sp>
      <p:sp>
        <p:nvSpPr>
          <p:cNvPr id="14" name="TextBox 13"/>
          <p:cNvSpPr txBox="1"/>
          <p:nvPr/>
        </p:nvSpPr>
        <p:spPr>
          <a:xfrm>
            <a:off x="7677150" y="5529211"/>
            <a:ext cx="2914650" cy="415498"/>
          </a:xfrm>
          <a:prstGeom prst="rect">
            <a:avLst/>
          </a:prstGeom>
          <a:solidFill>
            <a:srgbClr val="E2E41A"/>
          </a:solidFill>
        </p:spPr>
        <p:txBody>
          <a:bodyPr wrap="square" rtlCol="0">
            <a:spAutoFit/>
          </a:bodyPr>
          <a:lstStyle/>
          <a:p>
            <a:pPr algn="r" defTabSz="685800" fontAlgn="auto">
              <a:spcBef>
                <a:spcPts val="0"/>
              </a:spcBef>
              <a:spcAft>
                <a:spcPts val="0"/>
              </a:spcAft>
            </a:pPr>
            <a:r>
              <a:rPr lang="en-US" sz="2100" b="1" dirty="0">
                <a:solidFill>
                  <a:srgbClr val="364C5B"/>
                </a:solidFill>
                <a:latin typeface="Verdana" pitchFamily="34" charset="0"/>
                <a:ea typeface="Verdana" pitchFamily="34" charset="0"/>
                <a:cs typeface="Verdana" pitchFamily="34" charset="0"/>
              </a:rPr>
              <a:t>www.utb.edu.bn</a:t>
            </a:r>
          </a:p>
        </p:txBody>
      </p:sp>
      <p:sp>
        <p:nvSpPr>
          <p:cNvPr id="4" name="TextBox 3"/>
          <p:cNvSpPr txBox="1"/>
          <p:nvPr/>
        </p:nvSpPr>
        <p:spPr>
          <a:xfrm>
            <a:off x="5094097" y="4722963"/>
            <a:ext cx="1463996" cy="415498"/>
          </a:xfrm>
          <a:prstGeom prst="rect">
            <a:avLst/>
          </a:prstGeom>
          <a:noFill/>
        </p:spPr>
        <p:txBody>
          <a:bodyPr wrap="square" rtlCol="0">
            <a:spAutoFit/>
          </a:bodyPr>
          <a:lstStyle/>
          <a:p>
            <a:pPr defTabSz="685800" fontAlgn="auto">
              <a:spcBef>
                <a:spcPts val="0"/>
              </a:spcBef>
              <a:spcAft>
                <a:spcPts val="0"/>
              </a:spcAft>
            </a:pPr>
            <a:r>
              <a:rPr lang="en-US" sz="1050" dirty="0">
                <a:solidFill>
                  <a:prstClr val="white"/>
                </a:solidFill>
                <a:latin typeface="Calibri" panose="020F0502020204030204"/>
              </a:rPr>
              <a:t>16 – 18 </a:t>
            </a:r>
          </a:p>
          <a:p>
            <a:pPr defTabSz="685800" fontAlgn="auto">
              <a:spcBef>
                <a:spcPts val="0"/>
              </a:spcBef>
              <a:spcAft>
                <a:spcPts val="0"/>
              </a:spcAft>
            </a:pPr>
            <a:r>
              <a:rPr lang="en-US" sz="1050" dirty="0">
                <a:solidFill>
                  <a:prstClr val="white"/>
                </a:solidFill>
                <a:latin typeface="Calibri" panose="020F0502020204030204"/>
              </a:rPr>
              <a:t>November 2020</a:t>
            </a:r>
          </a:p>
        </p:txBody>
      </p:sp>
      <p:sp>
        <p:nvSpPr>
          <p:cNvPr id="5" name="TextBox 4"/>
          <p:cNvSpPr txBox="1"/>
          <p:nvPr/>
        </p:nvSpPr>
        <p:spPr>
          <a:xfrm>
            <a:off x="8122509" y="1308273"/>
            <a:ext cx="1321077" cy="507831"/>
          </a:xfrm>
          <a:prstGeom prst="rect">
            <a:avLst/>
          </a:prstGeom>
          <a:noFill/>
        </p:spPr>
        <p:txBody>
          <a:bodyPr wrap="square" rtlCol="0">
            <a:spAutoFit/>
          </a:bodyPr>
          <a:lstStyle/>
          <a:p>
            <a:pPr defTabSz="685800" fontAlgn="auto">
              <a:spcBef>
                <a:spcPts val="0"/>
              </a:spcBef>
              <a:spcAft>
                <a:spcPts val="0"/>
              </a:spcAft>
            </a:pPr>
            <a:r>
              <a:rPr lang="en-US" sz="1350" dirty="0">
                <a:solidFill>
                  <a:prstClr val="white"/>
                </a:solidFill>
                <a:latin typeface="Calibri" panose="020F0502020204030204"/>
              </a:rPr>
              <a:t>08-10 </a:t>
            </a:r>
          </a:p>
          <a:p>
            <a:pPr defTabSz="685800" fontAlgn="auto">
              <a:spcBef>
                <a:spcPts val="0"/>
              </a:spcBef>
              <a:spcAft>
                <a:spcPts val="0"/>
              </a:spcAft>
            </a:pPr>
            <a:r>
              <a:rPr lang="en-US" sz="1350" dirty="0">
                <a:solidFill>
                  <a:prstClr val="white"/>
                </a:solidFill>
                <a:latin typeface="Calibri" panose="020F0502020204030204"/>
              </a:rPr>
              <a:t>November 2021</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3539" y="874008"/>
            <a:ext cx="3938003" cy="2608078"/>
          </a:xfrm>
          <a:prstGeom prst="rect">
            <a:avLst/>
          </a:prstGeom>
        </p:spPr>
      </p:pic>
      <p:sp>
        <p:nvSpPr>
          <p:cNvPr id="7" name="TextBox 6"/>
          <p:cNvSpPr txBox="1"/>
          <p:nvPr/>
        </p:nvSpPr>
        <p:spPr>
          <a:xfrm>
            <a:off x="5016770" y="1308271"/>
            <a:ext cx="1284018" cy="300082"/>
          </a:xfrm>
          <a:prstGeom prst="rect">
            <a:avLst/>
          </a:prstGeom>
          <a:noFill/>
        </p:spPr>
        <p:txBody>
          <a:bodyPr wrap="square" rtlCol="0">
            <a:spAutoFit/>
          </a:bodyPr>
          <a:lstStyle/>
          <a:p>
            <a:pPr defTabSz="685800" fontAlgn="auto">
              <a:spcBef>
                <a:spcPts val="0"/>
              </a:spcBef>
              <a:spcAft>
                <a:spcPts val="0"/>
              </a:spcAft>
            </a:pPr>
            <a:endParaRPr lang="en-US" sz="1350" dirty="0">
              <a:solidFill>
                <a:prstClr val="black"/>
              </a:solidFill>
              <a:latin typeface="Calibri" panose="020F0502020204030204"/>
            </a:endParaRPr>
          </a:p>
        </p:txBody>
      </p:sp>
      <p:sp>
        <p:nvSpPr>
          <p:cNvPr id="8" name="TextBox 7"/>
          <p:cNvSpPr txBox="1"/>
          <p:nvPr/>
        </p:nvSpPr>
        <p:spPr>
          <a:xfrm>
            <a:off x="5211844" y="1578278"/>
            <a:ext cx="1134440" cy="300082"/>
          </a:xfrm>
          <a:prstGeom prst="rect">
            <a:avLst/>
          </a:prstGeom>
          <a:noFill/>
        </p:spPr>
        <p:txBody>
          <a:bodyPr wrap="square" rtlCol="0">
            <a:spAutoFit/>
          </a:bodyPr>
          <a:lstStyle/>
          <a:p>
            <a:pPr defTabSz="685800" fontAlgn="auto">
              <a:spcBef>
                <a:spcPts val="0"/>
              </a:spcBef>
              <a:spcAft>
                <a:spcPts val="0"/>
              </a:spcAft>
            </a:pPr>
            <a:endParaRPr lang="en-US" sz="1350" dirty="0">
              <a:solidFill>
                <a:prstClr val="black"/>
              </a:solidFill>
              <a:latin typeface="Calibri" panose="020F0502020204030204"/>
            </a:endParaRPr>
          </a:p>
        </p:txBody>
      </p:sp>
      <p:sp>
        <p:nvSpPr>
          <p:cNvPr id="10" name="TextBox 9"/>
          <p:cNvSpPr txBox="1"/>
          <p:nvPr/>
        </p:nvSpPr>
        <p:spPr>
          <a:xfrm>
            <a:off x="4978238" y="1462409"/>
            <a:ext cx="1322550" cy="1338828"/>
          </a:xfrm>
          <a:prstGeom prst="rect">
            <a:avLst/>
          </a:prstGeom>
          <a:noFill/>
        </p:spPr>
        <p:txBody>
          <a:bodyPr wrap="square" rtlCol="0">
            <a:spAutoFit/>
          </a:bodyPr>
          <a:lstStyle/>
          <a:p>
            <a:pPr algn="ctr" defTabSz="685800" fontAlgn="auto">
              <a:spcBef>
                <a:spcPts val="0"/>
              </a:spcBef>
              <a:spcAft>
                <a:spcPts val="0"/>
              </a:spcAft>
            </a:pPr>
            <a:r>
              <a:rPr lang="en-US" sz="4050" b="1" dirty="0">
                <a:solidFill>
                  <a:srgbClr val="E7E6E6">
                    <a:lumMod val="25000"/>
                  </a:srgbClr>
                </a:solidFill>
                <a:latin typeface="Agency FB" panose="020B0503020202020204" pitchFamily="34" charset="0"/>
              </a:rPr>
              <a:t>CIPTA 2021</a:t>
            </a:r>
          </a:p>
        </p:txBody>
      </p:sp>
      <p:sp>
        <p:nvSpPr>
          <p:cNvPr id="11" name="Slide Number Placeholder 10">
            <a:extLst>
              <a:ext uri="{FF2B5EF4-FFF2-40B4-BE49-F238E27FC236}">
                <a16:creationId xmlns:a16="http://schemas.microsoft.com/office/drawing/2014/main" id="{4D4A3FBD-3DE4-4EEF-94B4-8DA35CC4F132}"/>
              </a:ext>
            </a:extLst>
          </p:cNvPr>
          <p:cNvSpPr>
            <a:spLocks noGrp="1"/>
          </p:cNvSpPr>
          <p:nvPr>
            <p:ph type="sldNum" sz="quarter" idx="12"/>
          </p:nvPr>
        </p:nvSpPr>
        <p:spPr/>
        <p:txBody>
          <a:bodyPr/>
          <a:lstStyle/>
          <a:p>
            <a:pPr>
              <a:defRPr/>
            </a:pPr>
            <a:fld id="{C23BD001-0202-4C63-B30F-8B9526205DA0}" type="slidenum">
              <a:rPr lang="en-US" altLang="en-US" smtClean="0"/>
              <a:pPr>
                <a:defRPr/>
              </a:pPr>
              <a:t>5</a:t>
            </a:fld>
            <a:endParaRPr lang="en-US" altLang="en-US"/>
          </a:p>
        </p:txBody>
      </p:sp>
      <p:sp>
        <p:nvSpPr>
          <p:cNvPr id="13" name="TextBox 12">
            <a:extLst>
              <a:ext uri="{FF2B5EF4-FFF2-40B4-BE49-F238E27FC236}">
                <a16:creationId xmlns:a16="http://schemas.microsoft.com/office/drawing/2014/main" id="{EF80E3E0-4BBE-4FC5-AB5A-0782CF20EC08}"/>
              </a:ext>
            </a:extLst>
          </p:cNvPr>
          <p:cNvSpPr txBox="1"/>
          <p:nvPr/>
        </p:nvSpPr>
        <p:spPr>
          <a:xfrm>
            <a:off x="7924800" y="2133600"/>
            <a:ext cx="1155795" cy="461665"/>
          </a:xfrm>
          <a:prstGeom prst="rect">
            <a:avLst/>
          </a:prstGeom>
          <a:solidFill>
            <a:schemeClr val="bg1">
              <a:lumMod val="75000"/>
            </a:schemeClr>
          </a:solidFill>
        </p:spPr>
        <p:txBody>
          <a:bodyPr wrap="square" rtlCol="0">
            <a:spAutoFit/>
          </a:bodyPr>
          <a:lstStyle/>
          <a:p>
            <a:pPr algn="ctr"/>
            <a:r>
              <a:rPr lang="en-US" sz="2400" b="1" dirty="0">
                <a:latin typeface="Verdana" panose="020B0604030504040204" pitchFamily="34" charset="0"/>
                <a:ea typeface="Verdana" panose="020B0604030504040204" pitchFamily="34" charset="0"/>
              </a:rPr>
              <a:t>2021</a:t>
            </a:r>
            <a:endParaRPr lang="en-MY"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51144677"/>
      </p:ext>
    </p:extLst>
  </p:cSld>
  <p:clrMapOvr>
    <a:masterClrMapping/>
  </p:clrMapOvr>
  <p:transition spd="slow" advClick="0" advTm="5000">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228600"/>
            <a:ext cx="10363200" cy="609600"/>
          </a:xfrm>
        </p:spPr>
        <p:txBody>
          <a:bodyPr rtlCol="0">
            <a:noAutofit/>
          </a:bodyPr>
          <a:lstStyle/>
          <a:p>
            <a:pPr fontAlgn="auto">
              <a:spcAft>
                <a:spcPts val="0"/>
              </a:spcAft>
              <a:defRPr/>
            </a:pPr>
            <a:r>
              <a:rPr lang="en-US" sz="3600" dirty="0"/>
              <a:t>Table of Content</a:t>
            </a:r>
          </a:p>
        </p:txBody>
      </p:sp>
      <p:sp>
        <p:nvSpPr>
          <p:cNvPr id="3" name="Content Placeholder 2"/>
          <p:cNvSpPr>
            <a:spLocks noGrp="1"/>
          </p:cNvSpPr>
          <p:nvPr>
            <p:ph sz="half" idx="1"/>
          </p:nvPr>
        </p:nvSpPr>
        <p:spPr>
          <a:xfrm>
            <a:off x="3124200" y="1485900"/>
            <a:ext cx="6019800" cy="3543300"/>
          </a:xfrm>
        </p:spPr>
        <p:txBody>
          <a:bodyPr/>
          <a:lstStyle/>
          <a:p>
            <a:pPr marL="542925" indent="-542925">
              <a:buFont typeface="Wingdings" panose="05000000000000000000" pitchFamily="2" charset="2"/>
              <a:buChar char="q"/>
            </a:pPr>
            <a:r>
              <a:rPr lang="en-US" b="1" dirty="0"/>
              <a:t>Introduction</a:t>
            </a:r>
          </a:p>
          <a:p>
            <a:pPr marL="542925" indent="-542925">
              <a:buFont typeface="Wingdings" panose="05000000000000000000" pitchFamily="2" charset="2"/>
              <a:buChar char="q"/>
            </a:pPr>
            <a:r>
              <a:rPr lang="en-US" b="1" dirty="0"/>
              <a:t>Market Demand &amp; Competition</a:t>
            </a:r>
          </a:p>
          <a:p>
            <a:pPr marL="542925" indent="-542925">
              <a:buFont typeface="Wingdings" panose="05000000000000000000" pitchFamily="2" charset="2"/>
              <a:buChar char="q"/>
            </a:pPr>
            <a:r>
              <a:rPr lang="en-US" b="1" dirty="0"/>
              <a:t>Lean &amp; Clean: The Toyota Way</a:t>
            </a:r>
          </a:p>
          <a:p>
            <a:pPr marL="542925" indent="-542925">
              <a:buFont typeface="Wingdings" panose="05000000000000000000" pitchFamily="2" charset="2"/>
              <a:buChar char="q"/>
            </a:pPr>
            <a:r>
              <a:rPr lang="en-US" b="1" dirty="0"/>
              <a:t>Sustainability in Education</a:t>
            </a:r>
          </a:p>
          <a:p>
            <a:pPr marL="714375" lvl="1" indent="-352425">
              <a:buFont typeface="Wingdings" panose="05000000000000000000" pitchFamily="2" charset="2"/>
              <a:buChar char="Ø"/>
            </a:pPr>
            <a:r>
              <a:rPr lang="en-US" b="1" dirty="0"/>
              <a:t>Curriculum</a:t>
            </a:r>
          </a:p>
          <a:p>
            <a:pPr marL="714375" lvl="1" indent="-352425">
              <a:buFont typeface="Wingdings" panose="05000000000000000000" pitchFamily="2" charset="2"/>
              <a:buChar char="Ø"/>
            </a:pPr>
            <a:r>
              <a:rPr lang="en-US" b="1" dirty="0"/>
              <a:t>Role of Engineer</a:t>
            </a:r>
          </a:p>
          <a:p>
            <a:pPr marL="419100" indent="-457200">
              <a:buFont typeface="Wingdings" panose="05000000000000000000" pitchFamily="2" charset="2"/>
              <a:buChar char="q"/>
            </a:pPr>
            <a:r>
              <a:rPr lang="en-GB" b="1" dirty="0"/>
              <a:t>Conclusions</a:t>
            </a:r>
          </a:p>
        </p:txBody>
      </p:sp>
      <p:sp>
        <p:nvSpPr>
          <p:cNvPr id="5" name="Slide Number Placeholder 4">
            <a:extLst>
              <a:ext uri="{FF2B5EF4-FFF2-40B4-BE49-F238E27FC236}">
                <a16:creationId xmlns:a16="http://schemas.microsoft.com/office/drawing/2014/main" id="{85B8CDE3-BA33-4648-A903-E19496C8091B}"/>
              </a:ext>
            </a:extLst>
          </p:cNvPr>
          <p:cNvSpPr>
            <a:spLocks noGrp="1"/>
          </p:cNvSpPr>
          <p:nvPr>
            <p:ph type="sldNum" sz="quarter" idx="12"/>
          </p:nvPr>
        </p:nvSpPr>
        <p:spPr/>
        <p:txBody>
          <a:bodyPr/>
          <a:lstStyle/>
          <a:p>
            <a:pPr>
              <a:defRPr/>
            </a:pPr>
            <a:fld id="{01AC3FA1-3CCB-4CA1-96C8-850C684231C1}" type="slidenum">
              <a:rPr lang="en-US" altLang="en-US" smtClean="0"/>
              <a:pPr>
                <a:defRPr/>
              </a:pPr>
              <a:t>6</a:t>
            </a:fld>
            <a:endParaRPr lang="en-US" altLang="en-US"/>
          </a:p>
        </p:txBody>
      </p:sp>
    </p:spTree>
    <p:extLst>
      <p:ext uri="{BB962C8B-B14F-4D97-AF65-F5344CB8AC3E}">
        <p14:creationId xmlns:p14="http://schemas.microsoft.com/office/powerpoint/2010/main" val="63549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AC653200-7ADD-42ED-A648-62ECD685D262}"/>
              </a:ext>
            </a:extLst>
          </p:cNvPr>
          <p:cNvSpPr>
            <a:spLocks noGrp="1" noChangeArrowheads="1"/>
          </p:cNvSpPr>
          <p:nvPr>
            <p:ph type="title"/>
          </p:nvPr>
        </p:nvSpPr>
        <p:spPr>
          <a:xfrm>
            <a:off x="0" y="0"/>
            <a:ext cx="12191999" cy="634008"/>
          </a:xfrm>
          <a:solidFill>
            <a:srgbClr val="4A85C6"/>
          </a:solidFill>
          <a:ln/>
        </p:spPr>
        <p:txBody>
          <a:bodyPr/>
          <a:lstStyle/>
          <a:p>
            <a:r>
              <a:rPr lang="en-US" altLang="en-US" sz="2800" dirty="0"/>
              <a:t>Engineering Sustainable Development: Balance of the three elements</a:t>
            </a:r>
          </a:p>
        </p:txBody>
      </p:sp>
      <p:sp>
        <p:nvSpPr>
          <p:cNvPr id="16386" name="Rectangle 2">
            <a:extLst>
              <a:ext uri="{FF2B5EF4-FFF2-40B4-BE49-F238E27FC236}">
                <a16:creationId xmlns:a16="http://schemas.microsoft.com/office/drawing/2014/main" id="{67DCD8CC-8EF2-49B8-8F75-51A0876A29F4}"/>
              </a:ext>
            </a:extLst>
          </p:cNvPr>
          <p:cNvSpPr>
            <a:spLocks noGrp="1" noChangeArrowheads="1"/>
          </p:cNvSpPr>
          <p:nvPr>
            <p:ph type="body" idx="1"/>
          </p:nvPr>
        </p:nvSpPr>
        <p:spPr>
          <a:xfrm>
            <a:off x="4876800" y="1295400"/>
            <a:ext cx="6922248" cy="2497931"/>
          </a:xfrm>
          <a:ln/>
        </p:spPr>
        <p:txBody>
          <a:bodyPr/>
          <a:lstStyle/>
          <a:p>
            <a:pPr algn="just">
              <a:lnSpc>
                <a:spcPct val="120000"/>
              </a:lnSpc>
              <a:buClr>
                <a:srgbClr val="724FE5"/>
              </a:buClr>
              <a:buSzPct val="116000"/>
              <a:buFont typeface="Wingdings" panose="05000000000000000000" pitchFamily="2" charset="2"/>
              <a:buChar char="q"/>
            </a:pPr>
            <a:r>
              <a:rPr lang="en-US" altLang="en-US" sz="2000" b="1" dirty="0">
                <a:solidFill>
                  <a:srgbClr val="C8350D"/>
                </a:solidFill>
                <a:latin typeface="Arial" panose="020B0604020202020204" pitchFamily="34" charset="0"/>
                <a:cs typeface="Arial" panose="020B0604020202020204" pitchFamily="34" charset="0"/>
                <a:sym typeface="Arial" panose="020B0604020202020204" pitchFamily="34" charset="0"/>
              </a:rPr>
              <a:t> </a:t>
            </a:r>
            <a:r>
              <a:rPr lang="en-US" altLang="en-US" sz="2000" dirty="0">
                <a:solidFill>
                  <a:srgbClr val="724FE5"/>
                </a:solidFill>
                <a:cs typeface="Futura" charset="0"/>
              </a:rPr>
              <a:t>Economic:</a:t>
            </a:r>
            <a:r>
              <a:rPr lang="en-US" altLang="en-US" sz="2000" dirty="0"/>
              <a:t> what things cost - and how to make a business out of providing infrastructure, goods or services </a:t>
            </a:r>
          </a:p>
          <a:p>
            <a:pPr algn="just">
              <a:lnSpc>
                <a:spcPct val="120000"/>
              </a:lnSpc>
              <a:buClr>
                <a:srgbClr val="724FE5"/>
              </a:buClr>
              <a:buSzPct val="116000"/>
              <a:buFont typeface="Wingdings" panose="05000000000000000000" pitchFamily="2" charset="2"/>
              <a:buChar char="q"/>
            </a:pPr>
            <a:r>
              <a:rPr lang="en-US" altLang="en-US" sz="2000" b="1" dirty="0">
                <a:solidFill>
                  <a:srgbClr val="C8350D"/>
                </a:solidFill>
                <a:latin typeface="Arial" panose="020B0604020202020204" pitchFamily="34" charset="0"/>
                <a:cs typeface="Arial" panose="020B0604020202020204" pitchFamily="34" charset="0"/>
                <a:sym typeface="Arial" panose="020B0604020202020204" pitchFamily="34" charset="0"/>
              </a:rPr>
              <a:t> </a:t>
            </a:r>
            <a:r>
              <a:rPr lang="en-US" altLang="en-US" sz="2000" dirty="0">
                <a:solidFill>
                  <a:srgbClr val="724FE5"/>
                </a:solidFill>
                <a:cs typeface="Futura" charset="0"/>
              </a:rPr>
              <a:t>Environmental:</a:t>
            </a:r>
            <a:r>
              <a:rPr lang="en-US" altLang="en-US" sz="2000" dirty="0"/>
              <a:t> what impact those things have on nature and the earth’s support systems - which are finite</a:t>
            </a:r>
          </a:p>
          <a:p>
            <a:pPr algn="just">
              <a:lnSpc>
                <a:spcPct val="120000"/>
              </a:lnSpc>
              <a:buClr>
                <a:srgbClr val="724FE5"/>
              </a:buClr>
              <a:buSzPct val="116000"/>
              <a:buFont typeface="Wingdings" panose="05000000000000000000" pitchFamily="2" charset="2"/>
              <a:buChar char="q"/>
            </a:pPr>
            <a:r>
              <a:rPr lang="en-US" altLang="en-US" sz="2000" b="1" dirty="0">
                <a:solidFill>
                  <a:srgbClr val="C8350D"/>
                </a:solidFill>
                <a:latin typeface="Arial" panose="020B0604020202020204" pitchFamily="34" charset="0"/>
                <a:cs typeface="Arial" panose="020B0604020202020204" pitchFamily="34" charset="0"/>
                <a:sym typeface="Arial" panose="020B0604020202020204" pitchFamily="34" charset="0"/>
              </a:rPr>
              <a:t> </a:t>
            </a:r>
            <a:r>
              <a:rPr lang="en-US" altLang="en-US" sz="2000" dirty="0">
                <a:solidFill>
                  <a:srgbClr val="724FE5"/>
                </a:solidFill>
                <a:cs typeface="Futura" charset="0"/>
              </a:rPr>
              <a:t>Social:</a:t>
            </a:r>
            <a:r>
              <a:rPr lang="en-US" altLang="en-US" sz="2000" dirty="0">
                <a:solidFill>
                  <a:srgbClr val="C8350D"/>
                </a:solidFill>
              </a:rPr>
              <a:t> </a:t>
            </a:r>
            <a:r>
              <a:rPr lang="en-US" altLang="en-US" sz="2000" dirty="0"/>
              <a:t>how those things serve the needs and quality of life of people and their communities</a:t>
            </a:r>
          </a:p>
        </p:txBody>
      </p:sp>
      <p:grpSp>
        <p:nvGrpSpPr>
          <p:cNvPr id="3" name="Group 2">
            <a:extLst>
              <a:ext uri="{FF2B5EF4-FFF2-40B4-BE49-F238E27FC236}">
                <a16:creationId xmlns:a16="http://schemas.microsoft.com/office/drawing/2014/main" id="{43CB4337-357D-45A8-9358-5769B6FD6727}"/>
              </a:ext>
            </a:extLst>
          </p:cNvPr>
          <p:cNvGrpSpPr/>
          <p:nvPr/>
        </p:nvGrpSpPr>
        <p:grpSpPr>
          <a:xfrm>
            <a:off x="228600" y="914400"/>
            <a:ext cx="4343400" cy="3810000"/>
            <a:chOff x="1738313" y="2089547"/>
            <a:chExt cx="4667994" cy="4009430"/>
          </a:xfrm>
        </p:grpSpPr>
        <p:sp>
          <p:nvSpPr>
            <p:cNvPr id="16388" name="Oval 4">
              <a:extLst>
                <a:ext uri="{FF2B5EF4-FFF2-40B4-BE49-F238E27FC236}">
                  <a16:creationId xmlns:a16="http://schemas.microsoft.com/office/drawing/2014/main" id="{ED8D14FC-2BCC-4D39-BD46-F85B54B56D36}"/>
                </a:ext>
              </a:extLst>
            </p:cNvPr>
            <p:cNvSpPr>
              <a:spLocks/>
            </p:cNvSpPr>
            <p:nvPr/>
          </p:nvSpPr>
          <p:spPr bwMode="auto">
            <a:xfrm>
              <a:off x="3452813" y="3643313"/>
              <a:ext cx="2455664" cy="2455664"/>
            </a:xfrm>
            <a:prstGeom prst="ellipse">
              <a:avLst/>
            </a:prstGeom>
            <a:solidFill>
              <a:schemeClr val="accent1">
                <a:alpha val="69803"/>
              </a:schemeClr>
            </a:soli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a:solidFill>
                    <a:srgbClr val="4984C5"/>
                  </a:solidFill>
                  <a:round/>
                  <a:headEnd type="none" w="med" len="med"/>
                  <a:tailEnd type="none" w="med" len="med"/>
                </a14:hiddenLine>
              </a:ext>
            </a:extLst>
          </p:spPr>
          <p:txBody>
            <a:bodyPr lIns="0" tIns="0" rIns="0" bIns="0" anchor="ctr"/>
            <a:lstStyle>
              <a:lvl1pPr>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lgn="ctr"/>
              <a:r>
                <a:rPr lang="en-US" altLang="en-US" sz="2812" dirty="0">
                  <a:solidFill>
                    <a:srgbClr val="FFFFFF"/>
                  </a:solidFill>
                  <a:latin typeface="Futura" charset="0"/>
                  <a:cs typeface="Futura" charset="0"/>
                  <a:sym typeface="Futura" charset="0"/>
                </a:rPr>
                <a:t>  Social</a:t>
              </a:r>
            </a:p>
          </p:txBody>
        </p:sp>
        <p:sp>
          <p:nvSpPr>
            <p:cNvPr id="16389" name="Oval 5">
              <a:extLst>
                <a:ext uri="{FF2B5EF4-FFF2-40B4-BE49-F238E27FC236}">
                  <a16:creationId xmlns:a16="http://schemas.microsoft.com/office/drawing/2014/main" id="{FD2CF730-FFC9-4E51-9168-754B682A20ED}"/>
                </a:ext>
              </a:extLst>
            </p:cNvPr>
            <p:cNvSpPr>
              <a:spLocks/>
            </p:cNvSpPr>
            <p:nvPr/>
          </p:nvSpPr>
          <p:spPr bwMode="auto">
            <a:xfrm>
              <a:off x="1738313" y="3643313"/>
              <a:ext cx="2455664" cy="2455664"/>
            </a:xfrm>
            <a:prstGeom prst="ellipse">
              <a:avLst/>
            </a:prstGeom>
            <a:solidFill>
              <a:srgbClr val="D7478A">
                <a:alpha val="69803"/>
              </a:srgbClr>
            </a:soli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a:solidFill>
                    <a:srgbClr val="DA458B"/>
                  </a:solidFill>
                  <a:round/>
                  <a:headEnd type="none" w="med" len="med"/>
                  <a:tailEnd type="none" w="med" len="med"/>
                </a14:hiddenLine>
              </a:ext>
            </a:extLst>
          </p:spPr>
          <p:txBody>
            <a:bodyPr lIns="0" tIns="0" rIns="0" bIns="0" anchor="ctr"/>
            <a:lstStyle>
              <a:lvl1pPr>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lgn="ctr"/>
              <a:r>
                <a:rPr lang="en-US" altLang="en-US" sz="2400" dirty="0">
                  <a:solidFill>
                    <a:srgbClr val="FFFFFF"/>
                  </a:solidFill>
                  <a:latin typeface="Futura" charset="0"/>
                  <a:cs typeface="Futura" charset="0"/>
                  <a:sym typeface="Futura" charset="0"/>
                </a:rPr>
                <a:t>Economic</a:t>
              </a:r>
            </a:p>
          </p:txBody>
        </p:sp>
        <p:sp>
          <p:nvSpPr>
            <p:cNvPr id="16390" name="Oval 6">
              <a:extLst>
                <a:ext uri="{FF2B5EF4-FFF2-40B4-BE49-F238E27FC236}">
                  <a16:creationId xmlns:a16="http://schemas.microsoft.com/office/drawing/2014/main" id="{C9D48B4A-1228-490F-9FA3-351089D2DFBD}"/>
                </a:ext>
              </a:extLst>
            </p:cNvPr>
            <p:cNvSpPr>
              <a:spLocks/>
            </p:cNvSpPr>
            <p:nvPr/>
          </p:nvSpPr>
          <p:spPr bwMode="auto">
            <a:xfrm>
              <a:off x="2577703" y="2089547"/>
              <a:ext cx="2455664" cy="2455664"/>
            </a:xfrm>
            <a:prstGeom prst="ellipse">
              <a:avLst/>
            </a:prstGeom>
            <a:solidFill>
              <a:srgbClr val="75C128">
                <a:alpha val="69803"/>
              </a:srgbClr>
            </a:soli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a:solidFill>
                    <a:srgbClr val="75C223"/>
                  </a:solidFill>
                  <a:round/>
                  <a:headEnd type="none" w="med" len="med"/>
                  <a:tailEnd type="none" w="med" len="med"/>
                </a14:hiddenLine>
              </a:ext>
            </a:extLst>
          </p:spPr>
          <p:txBody>
            <a:bodyPr lIns="0" tIns="0" rIns="0" bIns="0" anchor="ctr"/>
            <a:lstStyle>
              <a:lvl1pPr>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lgn="ctr"/>
              <a:r>
                <a:rPr lang="en-US" altLang="en-US" sz="1800" dirty="0">
                  <a:solidFill>
                    <a:srgbClr val="FFFFFF"/>
                  </a:solidFill>
                  <a:latin typeface="Futura" charset="0"/>
                  <a:cs typeface="Futura" charset="0"/>
                  <a:sym typeface="Futura" charset="0"/>
                </a:rPr>
                <a:t>Environmental</a:t>
              </a:r>
            </a:p>
          </p:txBody>
        </p:sp>
        <p:pic>
          <p:nvPicPr>
            <p:cNvPr id="16391" name="Picture 7">
              <a:extLst>
                <a:ext uri="{FF2B5EF4-FFF2-40B4-BE49-F238E27FC236}">
                  <a16:creationId xmlns:a16="http://schemas.microsoft.com/office/drawing/2014/main" id="{FD11B23E-5D98-4026-B42B-5C9469BA24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782" y="3821906"/>
              <a:ext cx="1208857" cy="955477"/>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Group 8">
              <a:extLst>
                <a:ext uri="{FF2B5EF4-FFF2-40B4-BE49-F238E27FC236}">
                  <a16:creationId xmlns:a16="http://schemas.microsoft.com/office/drawing/2014/main" id="{9B747434-6F0B-401D-82F2-336E90255957}"/>
                </a:ext>
              </a:extLst>
            </p:cNvPr>
            <p:cNvGrpSpPr>
              <a:grpSpLocks/>
            </p:cNvGrpSpPr>
            <p:nvPr/>
          </p:nvGrpSpPr>
          <p:grpSpPr bwMode="auto">
            <a:xfrm>
              <a:off x="3997524" y="2642071"/>
              <a:ext cx="2408783" cy="1621855"/>
              <a:chOff x="0" y="107"/>
              <a:chExt cx="2158" cy="1453"/>
            </a:xfrm>
          </p:grpSpPr>
          <p:sp>
            <p:nvSpPr>
              <p:cNvPr id="16393" name="Rectangle 9">
                <a:extLst>
                  <a:ext uri="{FF2B5EF4-FFF2-40B4-BE49-F238E27FC236}">
                    <a16:creationId xmlns:a16="http://schemas.microsoft.com/office/drawing/2014/main" id="{4C32828C-6D82-4A08-A302-059D3C305FFB}"/>
                  </a:ext>
                </a:extLst>
              </p:cNvPr>
              <p:cNvSpPr>
                <a:spLocks/>
              </p:cNvSpPr>
              <p:nvPr/>
            </p:nvSpPr>
            <p:spPr bwMode="auto">
              <a:xfrm>
                <a:off x="446" y="107"/>
                <a:ext cx="1712" cy="568"/>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6600"/>
                    </a:solidFill>
                    <a:miter lim="800000"/>
                    <a:headEnd type="none" w="med" len="med"/>
                    <a:tailEnd type="none" w="med" len="med"/>
                  </a14:hiddenLine>
                </a:ext>
              </a:extLst>
            </p:spPr>
            <p:txBody>
              <a:bodyPr lIns="0" tIns="0" rIns="0" bIns="0" anchor="ctr"/>
              <a:lstStyle>
                <a:lvl1pPr>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lgn="ctr">
                  <a:spcBef>
                    <a:spcPts val="949"/>
                  </a:spcBef>
                </a:pPr>
                <a:r>
                  <a:rPr lang="en-US" altLang="en-US" sz="1687" dirty="0">
                    <a:solidFill>
                      <a:srgbClr val="FF6600"/>
                    </a:solidFill>
                    <a:latin typeface="Futura" charset="0"/>
                    <a:cs typeface="Futura" charset="0"/>
                    <a:sym typeface="Futura" charset="0"/>
                  </a:rPr>
                  <a:t>Sustainable Development</a:t>
                </a:r>
              </a:p>
            </p:txBody>
          </p:sp>
          <p:sp>
            <p:nvSpPr>
              <p:cNvPr id="16394" name="Line 10">
                <a:extLst>
                  <a:ext uri="{FF2B5EF4-FFF2-40B4-BE49-F238E27FC236}">
                    <a16:creationId xmlns:a16="http://schemas.microsoft.com/office/drawing/2014/main" id="{291D72A4-48B1-465B-BFA2-3B583F104FD3}"/>
                  </a:ext>
                </a:extLst>
              </p:cNvPr>
              <p:cNvSpPr>
                <a:spLocks noChangeShapeType="1"/>
              </p:cNvSpPr>
              <p:nvPr/>
            </p:nvSpPr>
            <p:spPr bwMode="auto">
              <a:xfrm flipH="1">
                <a:off x="0" y="570"/>
                <a:ext cx="1210" cy="990"/>
              </a:xfrm>
              <a:prstGeom prst="line">
                <a:avLst/>
              </a:prstGeom>
              <a:noFill/>
              <a:ln w="50800">
                <a:solidFill>
                  <a:srgbClr val="FF6600"/>
                </a:solidFill>
                <a:prstDash val="solid"/>
                <a:round/>
                <a:headEnd type="none" w="med" len="med"/>
                <a:tailEnd type="triangle" w="lg" len="lg"/>
              </a:ln>
              <a:extLst>
                <a:ext uri="{909E8E84-426E-40DD-AFC4-6F175D3DCCD1}">
                  <a14:hiddenFill xmlns:a14="http://schemas.microsoft.com/office/drawing/2010/main">
                    <a:noFill/>
                  </a14:hiddenFill>
                </a:ext>
              </a:extLst>
            </p:spPr>
            <p:txBody>
              <a:bodyPr/>
              <a:lstStyle/>
              <a:p>
                <a:endParaRPr lang="en-MY" sz="1125"/>
              </a:p>
            </p:txBody>
          </p:sp>
        </p:grpSp>
      </p:grpSp>
      <p:sp>
        <p:nvSpPr>
          <p:cNvPr id="14" name="Rectangle 1">
            <a:extLst>
              <a:ext uri="{FF2B5EF4-FFF2-40B4-BE49-F238E27FC236}">
                <a16:creationId xmlns:a16="http://schemas.microsoft.com/office/drawing/2014/main" id="{C1FBB81B-DAD9-412C-9D74-B9AF951DE013}"/>
              </a:ext>
            </a:extLst>
          </p:cNvPr>
          <p:cNvSpPr txBox="1">
            <a:spLocks noChangeArrowheads="1"/>
          </p:cNvSpPr>
          <p:nvPr/>
        </p:nvSpPr>
        <p:spPr bwMode="auto">
          <a:xfrm>
            <a:off x="381000" y="4724400"/>
            <a:ext cx="11506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accent1"/>
              </a:buClr>
              <a:buChar char="•"/>
              <a:defRPr sz="3200">
                <a:solidFill>
                  <a:schemeClr val="tx1"/>
                </a:solidFill>
                <a:latin typeface="Maiandra GD" panose="020E0502030308020204" pitchFamily="34" charset="0"/>
                <a:ea typeface="ＭＳ Ｐゴシック" charset="0"/>
                <a:cs typeface="Maiandra GD" panose="020E0502030308020204" pitchFamily="34" charset="0"/>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aiandra GD" panose="020E0502030308020204"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aiandra GD" panose="020E0502030308020204"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aiandra GD" panose="020E0502030308020204"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Font typeface="Wingdings" panose="05000000000000000000" pitchFamily="2" charset="2"/>
              <a:buChar char="q"/>
            </a:pPr>
            <a:r>
              <a:rPr lang="en-US" altLang="en-US" sz="2000" kern="0" dirty="0"/>
              <a:t>Over the last 50 years, ‘development’ - comprising engineering </a:t>
            </a:r>
            <a:r>
              <a:rPr lang="en-US" altLang="en-US" sz="2000" kern="0" dirty="0">
                <a:solidFill>
                  <a:srgbClr val="FF6600"/>
                </a:solidFill>
              </a:rPr>
              <a:t>projects</a:t>
            </a:r>
            <a:r>
              <a:rPr lang="en-US" altLang="en-US" sz="2000" kern="0" dirty="0"/>
              <a:t>, and </a:t>
            </a:r>
            <a:r>
              <a:rPr lang="en-US" altLang="en-US" sz="2000" kern="0" dirty="0">
                <a:solidFill>
                  <a:srgbClr val="FF6600"/>
                </a:solidFill>
              </a:rPr>
              <a:t>products</a:t>
            </a:r>
            <a:r>
              <a:rPr lang="en-US" altLang="en-US" sz="2000" kern="0" dirty="0"/>
              <a:t> - has benefited large numbers of people, world wide </a:t>
            </a:r>
            <a:r>
              <a:rPr lang="en-US" altLang="en-US" sz="2000" i="1" kern="0" dirty="0">
                <a:solidFill>
                  <a:srgbClr val="FF6600"/>
                </a:solidFill>
                <a:cs typeface="Futura" charset="0"/>
              </a:rPr>
              <a:t>but:</a:t>
            </a:r>
            <a:endParaRPr lang="en-US" altLang="en-US" sz="2000" i="1" kern="0" dirty="0">
              <a:solidFill>
                <a:srgbClr val="FF6600"/>
              </a:solidFill>
            </a:endParaRPr>
          </a:p>
          <a:p>
            <a:pPr>
              <a:buFont typeface="Wingdings" panose="05000000000000000000" pitchFamily="2" charset="2"/>
              <a:buChar char="q"/>
            </a:pPr>
            <a:r>
              <a:rPr lang="en-US" altLang="en-US" sz="2000" kern="0" dirty="0"/>
              <a:t>The way we have been doing our development is often “unsustainable” - in social and environmental terms</a:t>
            </a:r>
          </a:p>
          <a:p>
            <a:pPr>
              <a:buFont typeface="Wingdings" panose="05000000000000000000" pitchFamily="2" charset="2"/>
              <a:buChar char="q"/>
            </a:pPr>
            <a:r>
              <a:rPr lang="en-US" altLang="en-US" sz="2000" kern="0" dirty="0"/>
              <a:t>This leads to real fears about the security and quality of life for the future generation.</a:t>
            </a:r>
          </a:p>
        </p:txBody>
      </p:sp>
      <p:sp>
        <p:nvSpPr>
          <p:cNvPr id="5" name="Slide Number Placeholder 4">
            <a:extLst>
              <a:ext uri="{FF2B5EF4-FFF2-40B4-BE49-F238E27FC236}">
                <a16:creationId xmlns:a16="http://schemas.microsoft.com/office/drawing/2014/main" id="{10186FE9-0991-41B6-940B-7B7A3E3B4378}"/>
              </a:ext>
            </a:extLst>
          </p:cNvPr>
          <p:cNvSpPr>
            <a:spLocks noGrp="1"/>
          </p:cNvSpPr>
          <p:nvPr>
            <p:ph type="sldNum" sz="quarter" idx="12"/>
          </p:nvPr>
        </p:nvSpPr>
        <p:spPr/>
        <p:txBody>
          <a:bodyPr/>
          <a:lstStyle/>
          <a:p>
            <a:pPr>
              <a:defRPr/>
            </a:pPr>
            <a:fld id="{C23BD001-0202-4C63-B30F-8B9526205DA0}"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981200" y="228600"/>
            <a:ext cx="8153400" cy="761246"/>
          </a:xfrm>
        </p:spPr>
        <p:txBody>
          <a:bodyPr/>
          <a:lstStyle/>
          <a:p>
            <a:r>
              <a:rPr lang="en-US" altLang="en-US" sz="3200" dirty="0">
                <a:solidFill>
                  <a:srgbClr val="2DB714"/>
                </a:solidFill>
              </a:rPr>
              <a:t>Sustainability Frame of Reference</a:t>
            </a:r>
            <a:endParaRPr lang="en-US" altLang="en-US" sz="3200" dirty="0"/>
          </a:p>
        </p:txBody>
      </p:sp>
      <p:sp>
        <p:nvSpPr>
          <p:cNvPr id="216091" name="Text Box 27"/>
          <p:cNvSpPr txBox="1">
            <a:spLocks noChangeArrowheads="1"/>
          </p:cNvSpPr>
          <p:nvPr/>
        </p:nvSpPr>
        <p:spPr bwMode="auto">
          <a:xfrm rot="326430">
            <a:off x="6172200" y="3200401"/>
            <a:ext cx="3081338" cy="581025"/>
          </a:xfrm>
          <a:prstGeom prst="rect">
            <a:avLst/>
          </a:prstGeom>
          <a:solidFill>
            <a:srgbClr val="44E913">
              <a:alpha val="34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dirty="0"/>
              <a:t>Required Consumption Rate</a:t>
            </a:r>
          </a:p>
          <a:p>
            <a:pPr algn="ctr"/>
            <a:r>
              <a:rPr lang="en-US" altLang="en-US" dirty="0"/>
              <a:t>to reach Sustainability</a:t>
            </a:r>
          </a:p>
        </p:txBody>
      </p:sp>
      <p:grpSp>
        <p:nvGrpSpPr>
          <p:cNvPr id="216090" name="Group 26"/>
          <p:cNvGrpSpPr>
            <a:grpSpLocks/>
          </p:cNvGrpSpPr>
          <p:nvPr/>
        </p:nvGrpSpPr>
        <p:grpSpPr bwMode="auto">
          <a:xfrm>
            <a:off x="2403476" y="1752600"/>
            <a:ext cx="8739188" cy="3919538"/>
            <a:chOff x="554" y="1104"/>
            <a:chExt cx="5505" cy="2469"/>
          </a:xfrm>
        </p:grpSpPr>
        <p:grpSp>
          <p:nvGrpSpPr>
            <p:cNvPr id="216088" name="Group 24"/>
            <p:cNvGrpSpPr>
              <a:grpSpLocks/>
            </p:cNvGrpSpPr>
            <p:nvPr/>
          </p:nvGrpSpPr>
          <p:grpSpPr bwMode="auto">
            <a:xfrm>
              <a:off x="554" y="1104"/>
              <a:ext cx="5505" cy="2469"/>
              <a:chOff x="554" y="1104"/>
              <a:chExt cx="5505" cy="2469"/>
            </a:xfrm>
          </p:grpSpPr>
          <p:grpSp>
            <p:nvGrpSpPr>
              <p:cNvPr id="216085" name="Group 21"/>
              <p:cNvGrpSpPr>
                <a:grpSpLocks/>
              </p:cNvGrpSpPr>
              <p:nvPr/>
            </p:nvGrpSpPr>
            <p:grpSpPr bwMode="auto">
              <a:xfrm>
                <a:off x="554" y="1104"/>
                <a:ext cx="4678" cy="2469"/>
                <a:chOff x="554" y="1104"/>
                <a:chExt cx="4678" cy="2469"/>
              </a:xfrm>
            </p:grpSpPr>
            <p:grpSp>
              <p:nvGrpSpPr>
                <p:cNvPr id="216070" name="Group 6"/>
                <p:cNvGrpSpPr>
                  <a:grpSpLocks/>
                </p:cNvGrpSpPr>
                <p:nvPr/>
              </p:nvGrpSpPr>
              <p:grpSpPr bwMode="auto">
                <a:xfrm>
                  <a:off x="1200" y="1104"/>
                  <a:ext cx="4032" cy="2160"/>
                  <a:chOff x="1008" y="1152"/>
                  <a:chExt cx="4032" cy="2160"/>
                </a:xfrm>
              </p:grpSpPr>
              <p:sp>
                <p:nvSpPr>
                  <p:cNvPr id="216068" name="Line 4"/>
                  <p:cNvSpPr>
                    <a:spLocks noChangeShapeType="1"/>
                  </p:cNvSpPr>
                  <p:nvPr/>
                </p:nvSpPr>
                <p:spPr bwMode="auto">
                  <a:xfrm flipH="1">
                    <a:off x="1008" y="1152"/>
                    <a:ext cx="0" cy="2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aiandra GD" panose="020E0502030308020204" pitchFamily="34" charset="0"/>
                    </a:endParaRPr>
                  </a:p>
                </p:txBody>
              </p:sp>
              <p:sp>
                <p:nvSpPr>
                  <p:cNvPr id="216069" name="Line 5"/>
                  <p:cNvSpPr>
                    <a:spLocks noChangeShapeType="1"/>
                  </p:cNvSpPr>
                  <p:nvPr/>
                </p:nvSpPr>
                <p:spPr bwMode="auto">
                  <a:xfrm>
                    <a:off x="1008" y="3312"/>
                    <a:ext cx="40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aiandra GD" panose="020E0502030308020204" pitchFamily="34" charset="0"/>
                    </a:endParaRPr>
                  </a:p>
                </p:txBody>
              </p:sp>
            </p:grpSp>
            <p:sp>
              <p:nvSpPr>
                <p:cNvPr id="216071" name="Text Box 7"/>
                <p:cNvSpPr txBox="1">
                  <a:spLocks noChangeArrowheads="1"/>
                </p:cNvSpPr>
                <p:nvPr/>
              </p:nvSpPr>
              <p:spPr bwMode="auto">
                <a:xfrm>
                  <a:off x="912" y="3360"/>
                  <a:ext cx="460" cy="213"/>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Maiandra GD" panose="020E0502030308020204" pitchFamily="34" charset="0"/>
                    </a:rPr>
                    <a:t>Today</a:t>
                  </a:r>
                </a:p>
              </p:txBody>
            </p:sp>
            <p:sp>
              <p:nvSpPr>
                <p:cNvPr id="216072" name="Text Box 8"/>
                <p:cNvSpPr txBox="1">
                  <a:spLocks noChangeArrowheads="1"/>
                </p:cNvSpPr>
                <p:nvPr/>
              </p:nvSpPr>
              <p:spPr bwMode="auto">
                <a:xfrm>
                  <a:off x="4656" y="3360"/>
                  <a:ext cx="490" cy="213"/>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a:latin typeface="Maiandra GD" panose="020E0502030308020204" pitchFamily="34" charset="0"/>
                    </a:rPr>
                    <a:t>Future</a:t>
                  </a:r>
                </a:p>
              </p:txBody>
            </p:sp>
            <p:sp>
              <p:nvSpPr>
                <p:cNvPr id="216073" name="Text Box 9"/>
                <p:cNvSpPr txBox="1">
                  <a:spLocks noChangeArrowheads="1"/>
                </p:cNvSpPr>
                <p:nvPr/>
              </p:nvSpPr>
              <p:spPr bwMode="auto">
                <a:xfrm rot="16200000">
                  <a:off x="267" y="1878"/>
                  <a:ext cx="941" cy="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a:latin typeface="Maiandra GD" panose="020E0502030308020204" pitchFamily="34" charset="0"/>
                    </a:rPr>
                    <a:t>Rate of</a:t>
                  </a:r>
                </a:p>
                <a:p>
                  <a:pPr algn="ctr"/>
                  <a:r>
                    <a:rPr lang="en-US" altLang="en-US">
                      <a:latin typeface="Maiandra GD" panose="020E0502030308020204" pitchFamily="34" charset="0"/>
                    </a:rPr>
                    <a:t>Consumption*</a:t>
                  </a:r>
                </a:p>
              </p:txBody>
            </p:sp>
            <p:sp>
              <p:nvSpPr>
                <p:cNvPr id="216075" name="Arc 11"/>
                <p:cNvSpPr>
                  <a:spLocks/>
                </p:cNvSpPr>
                <p:nvPr/>
              </p:nvSpPr>
              <p:spPr bwMode="auto">
                <a:xfrm rot="-1549248">
                  <a:off x="1056" y="1488"/>
                  <a:ext cx="3888" cy="2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28575">
                  <a:solidFill>
                    <a:srgbClr val="D61916"/>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GB">
                    <a:latin typeface="Maiandra GD" panose="020E0502030308020204" pitchFamily="34" charset="0"/>
                  </a:endParaRPr>
                </a:p>
              </p:txBody>
            </p:sp>
            <p:sp>
              <p:nvSpPr>
                <p:cNvPr id="216080" name="Line 16"/>
                <p:cNvSpPr>
                  <a:spLocks noChangeShapeType="1"/>
                </p:cNvSpPr>
                <p:nvPr/>
              </p:nvSpPr>
              <p:spPr bwMode="auto">
                <a:xfrm flipV="1">
                  <a:off x="1200" y="1440"/>
                  <a:ext cx="3696" cy="912"/>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aiandra GD" panose="020E0502030308020204" pitchFamily="34" charset="0"/>
                  </a:endParaRPr>
                </a:p>
              </p:txBody>
            </p:sp>
            <p:sp>
              <p:nvSpPr>
                <p:cNvPr id="216081" name="Line 17"/>
                <p:cNvSpPr>
                  <a:spLocks noChangeShapeType="1"/>
                </p:cNvSpPr>
                <p:nvPr/>
              </p:nvSpPr>
              <p:spPr bwMode="auto">
                <a:xfrm>
                  <a:off x="1200" y="2640"/>
                  <a:ext cx="4032"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latin typeface="Maiandra GD" panose="020E0502030308020204" pitchFamily="34" charset="0"/>
                  </a:endParaRPr>
                </a:p>
              </p:txBody>
            </p:sp>
            <p:sp>
              <p:nvSpPr>
                <p:cNvPr id="216082" name="Text Box 18"/>
                <p:cNvSpPr txBox="1">
                  <a:spLocks noChangeArrowheads="1"/>
                </p:cNvSpPr>
                <p:nvPr/>
              </p:nvSpPr>
              <p:spPr bwMode="auto">
                <a:xfrm>
                  <a:off x="2688" y="2688"/>
                  <a:ext cx="1104" cy="212"/>
                </a:xfrm>
                <a:prstGeom prst="rect">
                  <a:avLst/>
                </a:prstGeom>
                <a:solidFill>
                  <a:srgbClr val="44E913"/>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a:latin typeface="Maiandra GD" panose="020E0502030308020204" pitchFamily="34" charset="0"/>
                    </a:rPr>
                    <a:t>Sustainable rate</a:t>
                  </a:r>
                </a:p>
              </p:txBody>
            </p:sp>
            <p:sp>
              <p:nvSpPr>
                <p:cNvPr id="216083" name="Text Box 19"/>
                <p:cNvSpPr txBox="1">
                  <a:spLocks noChangeArrowheads="1"/>
                </p:cNvSpPr>
                <p:nvPr/>
              </p:nvSpPr>
              <p:spPr bwMode="auto">
                <a:xfrm rot="20789305">
                  <a:off x="3696" y="1198"/>
                  <a:ext cx="1104" cy="330"/>
                </a:xfrm>
                <a:prstGeom prst="rect">
                  <a:avLst/>
                </a:prstGeom>
                <a:solidFill>
                  <a:schemeClr val="hlink">
                    <a:alpha val="34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1400">
                      <a:latin typeface="Maiandra GD" panose="020E0502030308020204" pitchFamily="34" charset="0"/>
                    </a:rPr>
                    <a:t>Consumption with increased efficiency</a:t>
                  </a:r>
                  <a:endParaRPr lang="en-US" altLang="en-US">
                    <a:latin typeface="Maiandra GD" panose="020E0502030308020204" pitchFamily="34" charset="0"/>
                  </a:endParaRPr>
                </a:p>
              </p:txBody>
            </p:sp>
            <p:sp>
              <p:nvSpPr>
                <p:cNvPr id="216084" name="Text Box 20"/>
                <p:cNvSpPr txBox="1">
                  <a:spLocks noChangeArrowheads="1"/>
                </p:cNvSpPr>
                <p:nvPr/>
              </p:nvSpPr>
              <p:spPr bwMode="auto">
                <a:xfrm rot="20088189">
                  <a:off x="2103" y="1296"/>
                  <a:ext cx="1104" cy="330"/>
                </a:xfrm>
                <a:prstGeom prst="rect">
                  <a:avLst/>
                </a:prstGeom>
                <a:solidFill>
                  <a:srgbClr val="D61916">
                    <a:alpha val="3400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1400">
                      <a:latin typeface="Maiandra GD" panose="020E0502030308020204" pitchFamily="34" charset="0"/>
                    </a:rPr>
                    <a:t>Consumption at “today’s rate”</a:t>
                  </a:r>
                  <a:endParaRPr lang="en-US" altLang="en-US">
                    <a:latin typeface="Maiandra GD" panose="020E0502030308020204" pitchFamily="34" charset="0"/>
                  </a:endParaRPr>
                </a:p>
              </p:txBody>
            </p:sp>
          </p:grpSp>
          <p:sp>
            <p:nvSpPr>
              <p:cNvPr id="216086" name="Arc 22"/>
              <p:cNvSpPr>
                <a:spLocks/>
              </p:cNvSpPr>
              <p:nvPr/>
            </p:nvSpPr>
            <p:spPr bwMode="auto">
              <a:xfrm rot="11385128" flipV="1">
                <a:off x="1056" y="2352"/>
                <a:ext cx="5003" cy="528"/>
              </a:xfrm>
              <a:custGeom>
                <a:avLst/>
                <a:gdLst>
                  <a:gd name="G0" fmla="+- 0 0 0"/>
                  <a:gd name="G1" fmla="+- 21055 0 0"/>
                  <a:gd name="G2" fmla="+- 21600 0 0"/>
                  <a:gd name="T0" fmla="*/ 4818 w 21600"/>
                  <a:gd name="T1" fmla="*/ 0 h 21055"/>
                  <a:gd name="T2" fmla="*/ 21600 w 21600"/>
                  <a:gd name="T3" fmla="*/ 21055 h 21055"/>
                  <a:gd name="T4" fmla="*/ 0 w 21600"/>
                  <a:gd name="T5" fmla="*/ 21055 h 21055"/>
                </a:gdLst>
                <a:ahLst/>
                <a:cxnLst>
                  <a:cxn ang="0">
                    <a:pos x="T0" y="T1"/>
                  </a:cxn>
                  <a:cxn ang="0">
                    <a:pos x="T2" y="T3"/>
                  </a:cxn>
                  <a:cxn ang="0">
                    <a:pos x="T4" y="T5"/>
                  </a:cxn>
                </a:cxnLst>
                <a:rect l="0" t="0" r="r" b="b"/>
                <a:pathLst>
                  <a:path w="21600" h="21055" fill="none" extrusionOk="0">
                    <a:moveTo>
                      <a:pt x="4818" y="-1"/>
                    </a:moveTo>
                    <a:cubicBezTo>
                      <a:pt x="14637" y="2246"/>
                      <a:pt x="21600" y="10981"/>
                      <a:pt x="21600" y="21055"/>
                    </a:cubicBezTo>
                  </a:path>
                  <a:path w="21600" h="21055" stroke="0" extrusionOk="0">
                    <a:moveTo>
                      <a:pt x="4818" y="-1"/>
                    </a:moveTo>
                    <a:cubicBezTo>
                      <a:pt x="14637" y="2246"/>
                      <a:pt x="21600" y="10981"/>
                      <a:pt x="21600" y="21055"/>
                    </a:cubicBezTo>
                    <a:lnTo>
                      <a:pt x="0" y="21055"/>
                    </a:lnTo>
                    <a:close/>
                  </a:path>
                </a:pathLst>
              </a:custGeom>
              <a:noFill/>
              <a:ln w="28575">
                <a:solidFill>
                  <a:srgbClr val="44E913"/>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GB">
                  <a:latin typeface="Maiandra GD" panose="020E0502030308020204" pitchFamily="34" charset="0"/>
                </a:endParaRPr>
              </a:p>
            </p:txBody>
          </p:sp>
          <p:sp>
            <p:nvSpPr>
              <p:cNvPr id="216087" name="Rectangle 23"/>
              <p:cNvSpPr>
                <a:spLocks noChangeArrowheads="1"/>
              </p:cNvSpPr>
              <p:nvPr/>
            </p:nvSpPr>
            <p:spPr bwMode="auto">
              <a:xfrm>
                <a:off x="1008" y="2208"/>
                <a:ext cx="192" cy="33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latin typeface="Maiandra GD" panose="020E0502030308020204" pitchFamily="34" charset="0"/>
                </a:endParaRPr>
              </a:p>
            </p:txBody>
          </p:sp>
        </p:grpSp>
        <p:sp>
          <p:nvSpPr>
            <p:cNvPr id="216089" name="Line 25"/>
            <p:cNvSpPr>
              <a:spLocks noChangeShapeType="1"/>
            </p:cNvSpPr>
            <p:nvPr/>
          </p:nvSpPr>
          <p:spPr bwMode="auto">
            <a:xfrm>
              <a:off x="1200" y="1104"/>
              <a:ext cx="0" cy="21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aiandra GD" panose="020E0502030308020204" pitchFamily="34" charset="0"/>
              </a:endParaRPr>
            </a:p>
          </p:txBody>
        </p:sp>
      </p:grpSp>
      <p:sp>
        <p:nvSpPr>
          <p:cNvPr id="216093" name="Line 29"/>
          <p:cNvSpPr>
            <a:spLocks noChangeShapeType="1"/>
          </p:cNvSpPr>
          <p:nvPr/>
        </p:nvSpPr>
        <p:spPr bwMode="auto">
          <a:xfrm>
            <a:off x="5562600" y="2743200"/>
            <a:ext cx="0" cy="914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16094" name="Text Box 30"/>
          <p:cNvSpPr txBox="1">
            <a:spLocks noChangeArrowheads="1"/>
          </p:cNvSpPr>
          <p:nvPr/>
        </p:nvSpPr>
        <p:spPr bwMode="auto">
          <a:xfrm>
            <a:off x="4572000" y="5638800"/>
            <a:ext cx="28956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en-US" sz="1800" dirty="0">
                <a:latin typeface="Maiandra GD" panose="020E0502030308020204" pitchFamily="34" charset="0"/>
              </a:rPr>
              <a:t>How do we achieve this </a:t>
            </a:r>
          </a:p>
          <a:p>
            <a:r>
              <a:rPr lang="en-US" altLang="en-US" sz="1800" dirty="0">
                <a:latin typeface="Maiandra GD" panose="020E0502030308020204" pitchFamily="34" charset="0"/>
              </a:rPr>
              <a:t>“slope change”?</a:t>
            </a:r>
            <a:endParaRPr lang="en-US" altLang="en-US" dirty="0">
              <a:latin typeface="Maiandra GD" panose="020E0502030308020204" pitchFamily="34" charset="0"/>
            </a:endParaRPr>
          </a:p>
        </p:txBody>
      </p:sp>
      <p:grpSp>
        <p:nvGrpSpPr>
          <p:cNvPr id="216097" name="Group 33"/>
          <p:cNvGrpSpPr>
            <a:grpSpLocks/>
          </p:cNvGrpSpPr>
          <p:nvPr/>
        </p:nvGrpSpPr>
        <p:grpSpPr bwMode="auto">
          <a:xfrm>
            <a:off x="4419600" y="3276600"/>
            <a:ext cx="1143000" cy="2590800"/>
            <a:chOff x="1824" y="2064"/>
            <a:chExt cx="720" cy="1632"/>
          </a:xfrm>
        </p:grpSpPr>
        <p:sp>
          <p:nvSpPr>
            <p:cNvPr id="216095" name="Line 31"/>
            <p:cNvSpPr>
              <a:spLocks noChangeShapeType="1"/>
            </p:cNvSpPr>
            <p:nvPr/>
          </p:nvSpPr>
          <p:spPr bwMode="auto">
            <a:xfrm flipH="1">
              <a:off x="1824" y="2064"/>
              <a:ext cx="720" cy="16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096" name="Line 32"/>
            <p:cNvSpPr>
              <a:spLocks noChangeShapeType="1"/>
            </p:cNvSpPr>
            <p:nvPr/>
          </p:nvSpPr>
          <p:spPr bwMode="auto">
            <a:xfrm>
              <a:off x="1824" y="369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16100" name="Text Box 36"/>
          <p:cNvSpPr txBox="1">
            <a:spLocks noChangeArrowheads="1"/>
          </p:cNvSpPr>
          <p:nvPr/>
        </p:nvSpPr>
        <p:spPr bwMode="auto">
          <a:xfrm>
            <a:off x="1752600" y="4800600"/>
            <a:ext cx="167706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dirty="0">
                <a:latin typeface="Maiandra GD" panose="020E0502030308020204" pitchFamily="34" charset="0"/>
              </a:rPr>
              <a:t>Any resource: energy, </a:t>
            </a:r>
          </a:p>
          <a:p>
            <a:r>
              <a:rPr lang="en-US" altLang="en-US" sz="1200" dirty="0">
                <a:latin typeface="Maiandra GD" panose="020E0502030308020204" pitchFamily="34" charset="0"/>
              </a:rPr>
              <a:t>material, water, air …</a:t>
            </a:r>
            <a:endParaRPr lang="en-US" altLang="en-US" dirty="0">
              <a:latin typeface="Maiandra GD" panose="020E0502030308020204" pitchFamily="34" charset="0"/>
            </a:endParaRPr>
          </a:p>
        </p:txBody>
      </p:sp>
      <p:sp>
        <p:nvSpPr>
          <p:cNvPr id="2" name="Slide Number Placeholder 1"/>
          <p:cNvSpPr>
            <a:spLocks noGrp="1"/>
          </p:cNvSpPr>
          <p:nvPr>
            <p:ph type="sldNum" sz="quarter" idx="12"/>
          </p:nvPr>
        </p:nvSpPr>
        <p:spPr/>
        <p:txBody>
          <a:bodyPr/>
          <a:lstStyle/>
          <a:p>
            <a:pPr>
              <a:defRPr/>
            </a:pPr>
            <a:fld id="{C23BD001-0202-4C63-B30F-8B9526205DA0}" type="slidenum">
              <a:rPr lang="en-US" altLang="en-US" smtClean="0"/>
              <a:pPr>
                <a:defRPr/>
              </a:pPr>
              <a:t>8</a:t>
            </a:fld>
            <a:endParaRPr lang="en-US" altLang="en-US"/>
          </a:p>
        </p:txBody>
      </p:sp>
    </p:spTree>
    <p:extLst>
      <p:ext uri="{BB962C8B-B14F-4D97-AF65-F5344CB8AC3E}">
        <p14:creationId xmlns:p14="http://schemas.microsoft.com/office/powerpoint/2010/main" val="90700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71E457-CF5E-41DB-B0C8-3FDC2EE11BBD}"/>
              </a:ext>
            </a:extLst>
          </p:cNvPr>
          <p:cNvSpPr>
            <a:spLocks noGrp="1"/>
          </p:cNvSpPr>
          <p:nvPr>
            <p:ph type="title"/>
          </p:nvPr>
        </p:nvSpPr>
        <p:spPr>
          <a:xfrm>
            <a:off x="1117600" y="131582"/>
            <a:ext cx="10363200" cy="554218"/>
          </a:xfrm>
        </p:spPr>
        <p:txBody>
          <a:bodyPr/>
          <a:lstStyle/>
          <a:p>
            <a:r>
              <a:rPr lang="en-US" sz="2800" dirty="0"/>
              <a:t>Marketplace Pressure for Sustainable Manufacturing</a:t>
            </a:r>
            <a:endParaRPr lang="en-MY" sz="2800" dirty="0"/>
          </a:p>
        </p:txBody>
      </p:sp>
      <p:sp>
        <p:nvSpPr>
          <p:cNvPr id="8" name="Content Placeholder 7">
            <a:extLst>
              <a:ext uri="{FF2B5EF4-FFF2-40B4-BE49-F238E27FC236}">
                <a16:creationId xmlns:a16="http://schemas.microsoft.com/office/drawing/2014/main" id="{72E7EB86-BCE3-4BC3-A74C-C0064927FB50}"/>
              </a:ext>
            </a:extLst>
          </p:cNvPr>
          <p:cNvSpPr>
            <a:spLocks noGrp="1"/>
          </p:cNvSpPr>
          <p:nvPr>
            <p:ph idx="1"/>
          </p:nvPr>
        </p:nvSpPr>
        <p:spPr>
          <a:xfrm>
            <a:off x="228600" y="1143000"/>
            <a:ext cx="5334000" cy="5486400"/>
          </a:xfrm>
        </p:spPr>
        <p:txBody>
          <a:bodyPr/>
          <a:lstStyle/>
          <a:p>
            <a:pPr marL="0" indent="0">
              <a:buNone/>
            </a:pPr>
            <a:r>
              <a:rPr lang="en-US" sz="2000" dirty="0"/>
              <a:t>Wal-Mart president Lee Scott (March 2008 Global Sustainability Newsletter): </a:t>
            </a:r>
          </a:p>
          <a:p>
            <a:pPr marL="0" indent="0">
              <a:buNone/>
            </a:pPr>
            <a:r>
              <a:rPr lang="en-US" sz="1800" dirty="0"/>
              <a:t>“We will require all suppliers who work with us through global procurement, who are domestic or importers, or who manufacture Sam’s Club or Wal-Mart private brands, to demonstrate that their factories meet specific environmental, social and quality standards. We have already started doing this, and we hope to extend the requirements to all of the above-mentioned suppliers within three to five years. We will only work with suppliers who maintain our standards throughout our relationship, so certification and compliance will be part of our supplier agreements. We will favor – and in some cases even pay more – for suppliers that meet our standards and share our commitment to quality and sustainability. Paying more in the short term for quality will mean paying less in the long term as a company.”</a:t>
            </a:r>
            <a:endParaRPr lang="en-MY" sz="1800" dirty="0"/>
          </a:p>
        </p:txBody>
      </p:sp>
      <p:sp>
        <p:nvSpPr>
          <p:cNvPr id="4" name="Slide Number Placeholder 3">
            <a:extLst>
              <a:ext uri="{FF2B5EF4-FFF2-40B4-BE49-F238E27FC236}">
                <a16:creationId xmlns:a16="http://schemas.microsoft.com/office/drawing/2014/main" id="{C77A1BD1-235E-4B63-9A63-62D167773FC7}"/>
              </a:ext>
            </a:extLst>
          </p:cNvPr>
          <p:cNvSpPr>
            <a:spLocks noGrp="1"/>
          </p:cNvSpPr>
          <p:nvPr>
            <p:ph type="sldNum" sz="quarter" idx="12"/>
          </p:nvPr>
        </p:nvSpPr>
        <p:spPr/>
        <p:txBody>
          <a:bodyPr/>
          <a:lstStyle/>
          <a:p>
            <a:pPr>
              <a:defRPr/>
            </a:pPr>
            <a:fld id="{C23BD001-0202-4C63-B30F-8B9526205DA0}" type="slidenum">
              <a:rPr lang="en-US" altLang="en-US" smtClean="0"/>
              <a:pPr>
                <a:defRPr/>
              </a:pPr>
              <a:t>9</a:t>
            </a:fld>
            <a:endParaRPr lang="en-US" altLang="en-US"/>
          </a:p>
        </p:txBody>
      </p:sp>
      <p:pic>
        <p:nvPicPr>
          <p:cNvPr id="10" name="Picture 9">
            <a:extLst>
              <a:ext uri="{FF2B5EF4-FFF2-40B4-BE49-F238E27FC236}">
                <a16:creationId xmlns:a16="http://schemas.microsoft.com/office/drawing/2014/main" id="{E79A3662-1EE9-4FA8-86EC-A4A36D2470F2}"/>
              </a:ext>
            </a:extLst>
          </p:cNvPr>
          <p:cNvPicPr>
            <a:picLocks noChangeAspect="1"/>
          </p:cNvPicPr>
          <p:nvPr/>
        </p:nvPicPr>
        <p:blipFill rotWithShape="1">
          <a:blip r:embed="rId2"/>
          <a:srcRect l="18715" t="27371" r="12162" b="15263"/>
          <a:stretch/>
        </p:blipFill>
        <p:spPr>
          <a:xfrm>
            <a:off x="5865491" y="2133600"/>
            <a:ext cx="5922418" cy="3951991"/>
          </a:xfrm>
          <a:prstGeom prst="rect">
            <a:avLst/>
          </a:prstGeom>
          <a:ln>
            <a:solidFill>
              <a:schemeClr val="accent1"/>
            </a:solidFill>
          </a:ln>
        </p:spPr>
      </p:pic>
      <p:sp>
        <p:nvSpPr>
          <p:cNvPr id="14" name="TextBox 13">
            <a:extLst>
              <a:ext uri="{FF2B5EF4-FFF2-40B4-BE49-F238E27FC236}">
                <a16:creationId xmlns:a16="http://schemas.microsoft.com/office/drawing/2014/main" id="{A26AA65B-91C2-431E-AB49-DA7B5E3643F3}"/>
              </a:ext>
            </a:extLst>
          </p:cNvPr>
          <p:cNvSpPr txBox="1"/>
          <p:nvPr/>
        </p:nvSpPr>
        <p:spPr>
          <a:xfrm>
            <a:off x="5865490" y="1306210"/>
            <a:ext cx="5945509" cy="707886"/>
          </a:xfrm>
          <a:prstGeom prst="rect">
            <a:avLst/>
          </a:prstGeom>
          <a:solidFill>
            <a:srgbClr val="008000"/>
          </a:solidFill>
        </p:spPr>
        <p:txBody>
          <a:bodyPr wrap="square" anchor="ctr">
            <a:spAutoFit/>
          </a:bodyPr>
          <a:lstStyle/>
          <a:p>
            <a:pPr algn="ctr"/>
            <a:r>
              <a:rPr lang="en-US" b="1" dirty="0">
                <a:solidFill>
                  <a:schemeClr val="bg1"/>
                </a:solidFill>
                <a:latin typeface="Maiandra GD" panose="020E0502030308020204" pitchFamily="34" charset="0"/>
              </a:rPr>
              <a:t>Market Pressures </a:t>
            </a:r>
            <a:r>
              <a:rPr lang="en-US" sz="2400" b="1" dirty="0">
                <a:solidFill>
                  <a:schemeClr val="bg1"/>
                </a:solidFill>
                <a:latin typeface="Maiandra GD" panose="020E0502030308020204" pitchFamily="34" charset="0"/>
                <a:sym typeface="Wingdings" panose="05000000000000000000" pitchFamily="2" charset="2"/>
              </a:rPr>
              <a:t></a:t>
            </a:r>
            <a:r>
              <a:rPr lang="en-US" b="1" dirty="0">
                <a:solidFill>
                  <a:schemeClr val="bg1"/>
                </a:solidFill>
                <a:latin typeface="Maiandra GD" panose="020E0502030308020204" pitchFamily="34" charset="0"/>
                <a:sym typeface="Wingdings" panose="05000000000000000000" pitchFamily="2" charset="2"/>
              </a:rPr>
              <a:t> </a:t>
            </a:r>
            <a:r>
              <a:rPr lang="en-US" b="1" dirty="0">
                <a:solidFill>
                  <a:schemeClr val="bg1"/>
                </a:solidFill>
                <a:latin typeface="Maiandra GD" panose="020E0502030308020204" pitchFamily="34" charset="0"/>
              </a:rPr>
              <a:t>Operations Headaches</a:t>
            </a:r>
          </a:p>
          <a:p>
            <a:pPr algn="ctr"/>
            <a:r>
              <a:rPr lang="en-US" b="1" dirty="0">
                <a:solidFill>
                  <a:schemeClr val="bg1"/>
                </a:solidFill>
                <a:latin typeface="Maiandra GD" panose="020E0502030308020204" pitchFamily="34" charset="0"/>
              </a:rPr>
              <a:t>Shifting customer requirements impact business every day</a:t>
            </a:r>
            <a:endParaRPr lang="en-MY" b="1" dirty="0">
              <a:solidFill>
                <a:schemeClr val="bg1"/>
              </a:solidFill>
              <a:latin typeface="Maiandra GD" panose="020E0502030308020204" pitchFamily="34" charset="0"/>
            </a:endParaRPr>
          </a:p>
        </p:txBody>
      </p:sp>
      <p:sp>
        <p:nvSpPr>
          <p:cNvPr id="17" name="TextBox 16">
            <a:extLst>
              <a:ext uri="{FF2B5EF4-FFF2-40B4-BE49-F238E27FC236}">
                <a16:creationId xmlns:a16="http://schemas.microsoft.com/office/drawing/2014/main" id="{805691FD-8396-4CF3-A1EA-538BC65395B6}"/>
              </a:ext>
            </a:extLst>
          </p:cNvPr>
          <p:cNvSpPr txBox="1"/>
          <p:nvPr/>
        </p:nvSpPr>
        <p:spPr>
          <a:xfrm>
            <a:off x="5867400" y="6169756"/>
            <a:ext cx="5945509" cy="276999"/>
          </a:xfrm>
          <a:prstGeom prst="rect">
            <a:avLst/>
          </a:prstGeom>
          <a:noFill/>
        </p:spPr>
        <p:txBody>
          <a:bodyPr wrap="square">
            <a:spAutoFit/>
          </a:bodyPr>
          <a:lstStyle/>
          <a:p>
            <a:pPr algn="ctr"/>
            <a:r>
              <a:rPr lang="en-US" sz="1200" dirty="0">
                <a:latin typeface="Maiandra GD" panose="020E0502030308020204" pitchFamily="34" charset="0"/>
              </a:rPr>
              <a:t>Greg </a:t>
            </a:r>
            <a:r>
              <a:rPr lang="en-US" sz="1200" dirty="0" err="1">
                <a:latin typeface="Maiandra GD" panose="020E0502030308020204" pitchFamily="34" charset="0"/>
              </a:rPr>
              <a:t>Gorbach</a:t>
            </a:r>
            <a:r>
              <a:rPr lang="en-US" sz="1200" dirty="0">
                <a:latin typeface="Maiandra GD" panose="020E0502030308020204" pitchFamily="34" charset="0"/>
              </a:rPr>
              <a:t> (2008): North American Plant-to-Enterprise Conference</a:t>
            </a:r>
          </a:p>
        </p:txBody>
      </p:sp>
    </p:spTree>
    <p:extLst>
      <p:ext uri="{BB962C8B-B14F-4D97-AF65-F5344CB8AC3E}">
        <p14:creationId xmlns:p14="http://schemas.microsoft.com/office/powerpoint/2010/main" val="1105695345"/>
      </p:ext>
    </p:extLst>
  </p:cSld>
  <p:clrMapOvr>
    <a:masterClrMapping/>
  </p:clrMapOvr>
</p:sld>
</file>

<file path=ppt/theme/theme1.xml><?xml version="1.0" encoding="utf-8"?>
<a:theme xmlns:a="http://schemas.openxmlformats.org/drawingml/2006/main" name="Class/Chapter Slides Template">
  <a:themeElements>
    <a:clrScheme name="">
      <a:dk1>
        <a:srgbClr val="000000"/>
      </a:dk1>
      <a:lt1>
        <a:srgbClr val="FFFFFF"/>
      </a:lt1>
      <a:dk2>
        <a:srgbClr val="000099"/>
      </a:dk2>
      <a:lt2>
        <a:srgbClr val="808080"/>
      </a:lt2>
      <a:accent1>
        <a:srgbClr val="FF0000"/>
      </a:accent1>
      <a:accent2>
        <a:srgbClr val="3333CC"/>
      </a:accent2>
      <a:accent3>
        <a:srgbClr val="FFFFFF"/>
      </a:accent3>
      <a:accent4>
        <a:srgbClr val="000000"/>
      </a:accent4>
      <a:accent5>
        <a:srgbClr val="FFAAAA"/>
      </a:accent5>
      <a:accent6>
        <a:srgbClr val="2D2DB9"/>
      </a:accent6>
      <a:hlink>
        <a:srgbClr val="FFFF00"/>
      </a:hlink>
      <a:folHlink>
        <a:srgbClr val="009900"/>
      </a:folHlink>
    </a:clrScheme>
    <a:fontScheme name="Class/Chapter Slid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Class/Chapter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Chapter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Chapter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Chapter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Chapter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Chapter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Chapter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Epp G3 HD:Documents:Teaching:15.783J:Slides to Accompany Videos:Class/Chapter Slides Template</Template>
  <TotalTime>2062</TotalTime>
  <Words>3019</Words>
  <Application>Microsoft Office PowerPoint</Application>
  <PresentationFormat>Widescreen</PresentationFormat>
  <Paragraphs>443</Paragraphs>
  <Slides>35</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Agency FB</vt:lpstr>
      <vt:lpstr>Arial</vt:lpstr>
      <vt:lpstr>Calibri</vt:lpstr>
      <vt:lpstr>Futura</vt:lpstr>
      <vt:lpstr>Garamond</vt:lpstr>
      <vt:lpstr>Helvetica</vt:lpstr>
      <vt:lpstr>Lucida Grande</vt:lpstr>
      <vt:lpstr>Lucida Handwriting</vt:lpstr>
      <vt:lpstr>Maiandra GD</vt:lpstr>
      <vt:lpstr>Times</vt:lpstr>
      <vt:lpstr>Times New Roman</vt:lpstr>
      <vt:lpstr>Verdana</vt:lpstr>
      <vt:lpstr>Wingdings</vt:lpstr>
      <vt:lpstr>Class/Chapter Slides Template</vt:lpstr>
      <vt:lpstr>Sustainable Mechanical Engineering Education: The Way Forward</vt:lpstr>
      <vt:lpstr>PowerPoint Presentation</vt:lpstr>
      <vt:lpstr>PowerPoint Presentation</vt:lpstr>
      <vt:lpstr>PowerPoint Presentation</vt:lpstr>
      <vt:lpstr>PowerPoint Presentation</vt:lpstr>
      <vt:lpstr>Table of Content</vt:lpstr>
      <vt:lpstr>Engineering Sustainable Development: Balance of the three elements</vt:lpstr>
      <vt:lpstr>Sustainability Frame of Reference</vt:lpstr>
      <vt:lpstr>Marketplace Pressure for Sustainable Manufacturing</vt:lpstr>
      <vt:lpstr>Lean &amp; Clean</vt:lpstr>
      <vt:lpstr>Push System</vt:lpstr>
      <vt:lpstr>Environmental Impact of Manufacturing</vt:lpstr>
      <vt:lpstr>Global Greenhouse Gas Emission</vt:lpstr>
      <vt:lpstr>Rapid Reduction of Carbon Emissions</vt:lpstr>
      <vt:lpstr>The Lean Way</vt:lpstr>
      <vt:lpstr>Why Learn from Toyota?</vt:lpstr>
      <vt:lpstr>The Toyota Way 14 Management Principles</vt:lpstr>
      <vt:lpstr>Toyota Leadership Model</vt:lpstr>
      <vt:lpstr>Education</vt:lpstr>
      <vt:lpstr>Role of Mechanical Engineers</vt:lpstr>
      <vt:lpstr>Do You Agree?</vt:lpstr>
      <vt:lpstr>PowerPoint Presentation</vt:lpstr>
      <vt:lpstr>Traditional Concern</vt:lpstr>
      <vt:lpstr>A New Century</vt:lpstr>
      <vt:lpstr>PowerPoint Presentation</vt:lpstr>
      <vt:lpstr>Sustainability in Engineering Curriculum</vt:lpstr>
      <vt:lpstr>Core</vt:lpstr>
      <vt:lpstr>Conclusions</vt:lpstr>
      <vt:lpstr>Areas where Mechanical Engineers Can Contribute</vt:lpstr>
      <vt:lpstr>What does sustainability require today?</vt:lpstr>
      <vt:lpstr>Mind the gap! Responses to the situation</vt:lpstr>
      <vt:lpstr>Key Transitions What’s needed to make the last transition?</vt:lpstr>
      <vt:lpstr>New Employment Opportunity</vt:lpstr>
      <vt:lpstr>Recommendation</vt:lpstr>
      <vt:lpstr>PowerPoint Presentation</vt:lpstr>
    </vt:vector>
  </TitlesOfParts>
  <Company>MIT Sloan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for Manufacturing</dc:title>
  <dc:creator>Steven D. Eppinger</dc:creator>
  <cp:lastModifiedBy>Mohammad Ali</cp:lastModifiedBy>
  <cp:revision>148</cp:revision>
  <cp:lastPrinted>2000-03-30T17:31:47Z</cp:lastPrinted>
  <dcterms:created xsi:type="dcterms:W3CDTF">2000-03-30T02:07:24Z</dcterms:created>
  <dcterms:modified xsi:type="dcterms:W3CDTF">2020-10-21T08:49:39Z</dcterms:modified>
</cp:coreProperties>
</file>